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0" r:id="rId1"/>
  </p:sldMasterIdLst>
  <p:notesMasterIdLst>
    <p:notesMasterId r:id="rId18"/>
  </p:notesMasterIdLst>
  <p:handoutMasterIdLst>
    <p:handoutMasterId r:id="rId19"/>
  </p:handoutMasterIdLst>
  <p:sldIdLst>
    <p:sldId id="257" r:id="rId2"/>
    <p:sldId id="352" r:id="rId3"/>
    <p:sldId id="353" r:id="rId4"/>
    <p:sldId id="354" r:id="rId5"/>
    <p:sldId id="355" r:id="rId6"/>
    <p:sldId id="342" r:id="rId7"/>
    <p:sldId id="357" r:id="rId8"/>
    <p:sldId id="358" r:id="rId9"/>
    <p:sldId id="359" r:id="rId10"/>
    <p:sldId id="363" r:id="rId11"/>
    <p:sldId id="349" r:id="rId12"/>
    <p:sldId id="350" r:id="rId13"/>
    <p:sldId id="351" r:id="rId14"/>
    <p:sldId id="361" r:id="rId15"/>
    <p:sldId id="362" r:id="rId16"/>
    <p:sldId id="364" r:id="rId17"/>
  </p:sldIdLst>
  <p:sldSz cx="9144000" cy="6858000" type="screen4x3"/>
  <p:notesSz cx="9144000" cy="6858000"/>
  <p:defaultTextStyle>
    <a:defPPr>
      <a:defRPr lang="ru-RU"/>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43" autoAdjust="0"/>
    <p:restoredTop sz="95707" autoAdjust="0"/>
  </p:normalViewPr>
  <p:slideViewPr>
    <p:cSldViewPr>
      <p:cViewPr>
        <p:scale>
          <a:sx n="77" d="100"/>
          <a:sy n="77" d="100"/>
        </p:scale>
        <p:origin x="-630" y="-306"/>
      </p:cViewPr>
      <p:guideLst>
        <p:guide orient="horz" pos="2160"/>
        <p:guide pos="2880"/>
      </p:guideLst>
    </p:cSldViewPr>
  </p:slideViewPr>
  <p:outlineViewPr>
    <p:cViewPr>
      <p:scale>
        <a:sx n="33" d="100"/>
        <a:sy n="33" d="100"/>
      </p:scale>
      <p:origin x="0" y="-128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1260ECE6-9EC4-4F2D-B603-BE2547AA18F3}" type="datetimeFigureOut">
              <a:rPr lang="ru-RU" smtClean="0"/>
              <a:t>20.10.2025</a:t>
            </a:fld>
            <a:endParaRPr lang="ru-RU"/>
          </a:p>
        </p:txBody>
      </p:sp>
      <p:sp>
        <p:nvSpPr>
          <p:cNvPr id="4" name="Нижний колонтитул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BC700426-40F1-4664-AD22-3DF9E4141C3F}" type="slidenum">
              <a:rPr lang="ru-RU" smtClean="0"/>
              <a:t>‹#›</a:t>
            </a:fld>
            <a:endParaRPr lang="ru-RU"/>
          </a:p>
        </p:txBody>
      </p:sp>
    </p:spTree>
    <p:extLst>
      <p:ext uri="{BB962C8B-B14F-4D97-AF65-F5344CB8AC3E}">
        <p14:creationId xmlns:p14="http://schemas.microsoft.com/office/powerpoint/2010/main" val="4259216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smtClean="0"/>
            </a:lvl1pPr>
          </a:lstStyle>
          <a:p>
            <a:pPr>
              <a:defRPr/>
            </a:pPr>
            <a:endParaRPr lang="en-GB"/>
          </a:p>
        </p:txBody>
      </p:sp>
      <p:sp>
        <p:nvSpPr>
          <p:cNvPr id="3" name="Дата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smtClean="0"/>
            </a:lvl1pPr>
          </a:lstStyle>
          <a:p>
            <a:pPr>
              <a:defRPr/>
            </a:pPr>
            <a:fld id="{2331CD82-70C4-4D08-8D38-207E6625977E}" type="datetimeFigureOut">
              <a:rPr lang="en-GB"/>
              <a:pPr>
                <a:defRPr/>
              </a:pPr>
              <a:t>20/10/2025</a:t>
            </a:fld>
            <a:endParaRPr lang="en-GB"/>
          </a:p>
        </p:txBody>
      </p:sp>
      <p:sp>
        <p:nvSpPr>
          <p:cNvPr id="4" name="Образ слайда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Заметки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endParaRPr lang="en-GB" noProof="0"/>
          </a:p>
        </p:txBody>
      </p:sp>
      <p:sp>
        <p:nvSpPr>
          <p:cNvPr id="6" name="Нижний колонтитул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smtClean="0"/>
            </a:lvl1pPr>
          </a:lstStyle>
          <a:p>
            <a:pPr>
              <a:defRPr/>
            </a:pPr>
            <a:endParaRPr lang="en-GB"/>
          </a:p>
        </p:txBody>
      </p:sp>
      <p:sp>
        <p:nvSpPr>
          <p:cNvPr id="7" name="Номер слайда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smtClean="0"/>
            </a:lvl1pPr>
          </a:lstStyle>
          <a:p>
            <a:pPr>
              <a:defRPr/>
            </a:pPr>
            <a:fld id="{09FBFF1A-19B9-41C0-811B-10FC10E5E10C}" type="slidenum">
              <a:rPr lang="en-GB"/>
              <a:pPr>
                <a:defRPr/>
              </a:pPr>
              <a:t>‹#›</a:t>
            </a:fld>
            <a:endParaRPr lang="en-GB"/>
          </a:p>
        </p:txBody>
      </p:sp>
    </p:spTree>
    <p:extLst>
      <p:ext uri="{BB962C8B-B14F-4D97-AF65-F5344CB8AC3E}">
        <p14:creationId xmlns:p14="http://schemas.microsoft.com/office/powerpoint/2010/main" val="963888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x-none"/>
          </a:p>
        </p:txBody>
      </p:sp>
      <p:sp>
        <p:nvSpPr>
          <p:cNvPr id="4" name="Slide Number Placeholder 3"/>
          <p:cNvSpPr>
            <a:spLocks noGrp="1"/>
          </p:cNvSpPr>
          <p:nvPr>
            <p:ph type="sldNum" sz="quarter" idx="5"/>
          </p:nvPr>
        </p:nvSpPr>
        <p:spPr/>
        <p:txBody>
          <a:bodyPr/>
          <a:lstStyle/>
          <a:p>
            <a:pPr>
              <a:defRPr/>
            </a:pPr>
            <a:fld id="{09FBFF1A-19B9-41C0-811B-10FC10E5E10C}" type="slidenum">
              <a:rPr lang="en-GB" smtClean="0"/>
              <a:pPr>
                <a:defRPr/>
              </a:pPr>
              <a:t>1</a:t>
            </a:fld>
            <a:endParaRPr lang="en-GB"/>
          </a:p>
        </p:txBody>
      </p:sp>
    </p:spTree>
    <p:extLst>
      <p:ext uri="{BB962C8B-B14F-4D97-AF65-F5344CB8AC3E}">
        <p14:creationId xmlns:p14="http://schemas.microsoft.com/office/powerpoint/2010/main" val="30640664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10</a:t>
            </a:fld>
            <a:endParaRPr lang="en-GB"/>
          </a:p>
        </p:txBody>
      </p:sp>
    </p:spTree>
    <p:extLst>
      <p:ext uri="{BB962C8B-B14F-4D97-AF65-F5344CB8AC3E}">
        <p14:creationId xmlns:p14="http://schemas.microsoft.com/office/powerpoint/2010/main" val="20186997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ru-RU"/>
          </a:p>
        </p:txBody>
      </p:sp>
      <p:sp>
        <p:nvSpPr>
          <p:cNvPr id="44036"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CD3BBBC3-EF9E-4BE9-9455-0CCBFC82E3D4}" type="slidenum">
              <a:rPr lang="en-GB" altLang="ru-RU"/>
              <a:pPr eaLnBrk="1" hangingPunct="1"/>
              <a:t>11</a:t>
            </a:fld>
            <a:endParaRPr lang="en-GB" altLang="ru-RU"/>
          </a:p>
        </p:txBody>
      </p:sp>
    </p:spTree>
    <p:extLst>
      <p:ext uri="{BB962C8B-B14F-4D97-AF65-F5344CB8AC3E}">
        <p14:creationId xmlns:p14="http://schemas.microsoft.com/office/powerpoint/2010/main" val="37011906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12</a:t>
            </a:fld>
            <a:endParaRPr lang="en-GB"/>
          </a:p>
        </p:txBody>
      </p:sp>
    </p:spTree>
    <p:extLst>
      <p:ext uri="{BB962C8B-B14F-4D97-AF65-F5344CB8AC3E}">
        <p14:creationId xmlns:p14="http://schemas.microsoft.com/office/powerpoint/2010/main" val="17638226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13</a:t>
            </a:fld>
            <a:endParaRPr lang="en-GB"/>
          </a:p>
        </p:txBody>
      </p:sp>
    </p:spTree>
    <p:extLst>
      <p:ext uri="{BB962C8B-B14F-4D97-AF65-F5344CB8AC3E}">
        <p14:creationId xmlns:p14="http://schemas.microsoft.com/office/powerpoint/2010/main" val="9585575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14</a:t>
            </a:fld>
            <a:endParaRPr lang="en-GB"/>
          </a:p>
        </p:txBody>
      </p:sp>
    </p:spTree>
    <p:extLst>
      <p:ext uri="{BB962C8B-B14F-4D97-AF65-F5344CB8AC3E}">
        <p14:creationId xmlns:p14="http://schemas.microsoft.com/office/powerpoint/2010/main" val="1068574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15</a:t>
            </a:fld>
            <a:endParaRPr lang="en-GB"/>
          </a:p>
        </p:txBody>
      </p:sp>
    </p:spTree>
    <p:extLst>
      <p:ext uri="{BB962C8B-B14F-4D97-AF65-F5344CB8AC3E}">
        <p14:creationId xmlns:p14="http://schemas.microsoft.com/office/powerpoint/2010/main" val="36253105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16</a:t>
            </a:fld>
            <a:endParaRPr lang="en-GB"/>
          </a:p>
        </p:txBody>
      </p:sp>
    </p:spTree>
    <p:extLst>
      <p:ext uri="{BB962C8B-B14F-4D97-AF65-F5344CB8AC3E}">
        <p14:creationId xmlns:p14="http://schemas.microsoft.com/office/powerpoint/2010/main" val="3386963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2</a:t>
            </a:fld>
            <a:endParaRPr lang="en-GB"/>
          </a:p>
        </p:txBody>
      </p:sp>
    </p:spTree>
    <p:extLst>
      <p:ext uri="{BB962C8B-B14F-4D97-AF65-F5344CB8AC3E}">
        <p14:creationId xmlns:p14="http://schemas.microsoft.com/office/powerpoint/2010/main" val="2364718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3</a:t>
            </a:fld>
            <a:endParaRPr lang="en-GB"/>
          </a:p>
        </p:txBody>
      </p:sp>
    </p:spTree>
    <p:extLst>
      <p:ext uri="{BB962C8B-B14F-4D97-AF65-F5344CB8AC3E}">
        <p14:creationId xmlns:p14="http://schemas.microsoft.com/office/powerpoint/2010/main" val="2755471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4</a:t>
            </a:fld>
            <a:endParaRPr lang="en-GB"/>
          </a:p>
        </p:txBody>
      </p:sp>
    </p:spTree>
    <p:extLst>
      <p:ext uri="{BB962C8B-B14F-4D97-AF65-F5344CB8AC3E}">
        <p14:creationId xmlns:p14="http://schemas.microsoft.com/office/powerpoint/2010/main" val="1197780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5</a:t>
            </a:fld>
            <a:endParaRPr lang="en-GB"/>
          </a:p>
        </p:txBody>
      </p:sp>
    </p:spTree>
    <p:extLst>
      <p:ext uri="{BB962C8B-B14F-4D97-AF65-F5344CB8AC3E}">
        <p14:creationId xmlns:p14="http://schemas.microsoft.com/office/powerpoint/2010/main" val="29913311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6</a:t>
            </a:fld>
            <a:endParaRPr lang="en-GB"/>
          </a:p>
        </p:txBody>
      </p:sp>
    </p:spTree>
    <p:extLst>
      <p:ext uri="{BB962C8B-B14F-4D97-AF65-F5344CB8AC3E}">
        <p14:creationId xmlns:p14="http://schemas.microsoft.com/office/powerpoint/2010/main" val="22986848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7</a:t>
            </a:fld>
            <a:endParaRPr lang="en-GB"/>
          </a:p>
        </p:txBody>
      </p:sp>
    </p:spTree>
    <p:extLst>
      <p:ext uri="{BB962C8B-B14F-4D97-AF65-F5344CB8AC3E}">
        <p14:creationId xmlns:p14="http://schemas.microsoft.com/office/powerpoint/2010/main" val="273184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8</a:t>
            </a:fld>
            <a:endParaRPr lang="en-GB"/>
          </a:p>
        </p:txBody>
      </p:sp>
    </p:spTree>
    <p:extLst>
      <p:ext uri="{BB962C8B-B14F-4D97-AF65-F5344CB8AC3E}">
        <p14:creationId xmlns:p14="http://schemas.microsoft.com/office/powerpoint/2010/main" val="712399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pPr>
              <a:defRPr/>
            </a:pPr>
            <a:fld id="{09FBFF1A-19B9-41C0-811B-10FC10E5E10C}" type="slidenum">
              <a:rPr lang="en-GB" smtClean="0"/>
              <a:pPr>
                <a:defRPr/>
              </a:pPr>
              <a:t>9</a:t>
            </a:fld>
            <a:endParaRPr lang="en-GB"/>
          </a:p>
        </p:txBody>
      </p:sp>
    </p:spTree>
    <p:extLst>
      <p:ext uri="{BB962C8B-B14F-4D97-AF65-F5344CB8AC3E}">
        <p14:creationId xmlns:p14="http://schemas.microsoft.com/office/powerpoint/2010/main" val="2680075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defRPr/>
              </a:pPr>
              <a:endParaRPr lang="uk-UA" altLang="ru-RU"/>
            </a:p>
          </p:txBody>
        </p:sp>
        <p:sp>
          <p:nvSpPr>
            <p:cNvPr id="6" name="Rectangle 9"/>
            <p:cNvSpPr>
              <a:spLocks noChangeArrowheads="1"/>
            </p:cNvSpPr>
            <p:nvPr userDrawn="1"/>
          </p:nvSpPr>
          <p:spPr bwMode="auto">
            <a:xfrm>
              <a:off x="1952" y="1680"/>
              <a:ext cx="1808"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defRPr/>
              </a:pPr>
              <a:endParaRPr lang="uk-UA" altLang="ru-RU"/>
            </a:p>
          </p:txBody>
        </p:sp>
        <p:sp>
          <p:nvSpPr>
            <p:cNvPr id="7" name="Rectangle 10"/>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defRPr/>
              </a:pPr>
              <a:endParaRPr lang="uk-UA" altLang="ru-RU"/>
            </a:p>
          </p:txBody>
        </p:sp>
      </p:grpSp>
      <p:sp>
        <p:nvSpPr>
          <p:cNvPr id="156674" name="Rectangle 2"/>
          <p:cNvSpPr>
            <a:spLocks noGrp="1" noChangeArrowheads="1"/>
          </p:cNvSpPr>
          <p:nvPr>
            <p:ph type="ctrTitle"/>
          </p:nvPr>
        </p:nvSpPr>
        <p:spPr>
          <a:xfrm>
            <a:off x="685800" y="685800"/>
            <a:ext cx="7772400" cy="2127250"/>
          </a:xfrm>
        </p:spPr>
        <p:txBody>
          <a:bodyPr/>
          <a:lstStyle>
            <a:lvl1pPr algn="ctr">
              <a:defRPr sz="5800"/>
            </a:lvl1pPr>
          </a:lstStyle>
          <a:p>
            <a:pPr lvl="0"/>
            <a:r>
              <a:rPr lang="ru-RU" altLang="uk-UA" noProof="0"/>
              <a:t>Образец заголовка</a:t>
            </a:r>
          </a:p>
        </p:txBody>
      </p:sp>
      <p:sp>
        <p:nvSpPr>
          <p:cNvPr id="156675"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pPr lvl="0"/>
            <a:r>
              <a:rPr lang="ru-RU" altLang="uk-UA" noProof="0"/>
              <a:t>Образец подзаголовка</a:t>
            </a:r>
          </a:p>
        </p:txBody>
      </p:sp>
      <p:sp>
        <p:nvSpPr>
          <p:cNvPr id="8" name="Rectangle 4"/>
          <p:cNvSpPr>
            <a:spLocks noGrp="1" noChangeArrowheads="1"/>
          </p:cNvSpPr>
          <p:nvPr>
            <p:ph type="dt" sz="half" idx="10"/>
          </p:nvPr>
        </p:nvSpPr>
        <p:spPr/>
        <p:txBody>
          <a:bodyPr/>
          <a:lstStyle>
            <a:lvl1pPr>
              <a:defRPr/>
            </a:lvl1pPr>
          </a:lstStyle>
          <a:p>
            <a:pPr>
              <a:defRPr/>
            </a:pPr>
            <a:endParaRPr lang="ru-RU" altLang="uk-UA"/>
          </a:p>
        </p:txBody>
      </p:sp>
      <p:sp>
        <p:nvSpPr>
          <p:cNvPr id="9" name="Rectangle 5"/>
          <p:cNvSpPr>
            <a:spLocks noGrp="1" noChangeArrowheads="1"/>
          </p:cNvSpPr>
          <p:nvPr>
            <p:ph type="ftr" sz="quarter" idx="11"/>
          </p:nvPr>
        </p:nvSpPr>
        <p:spPr/>
        <p:txBody>
          <a:bodyPr/>
          <a:lstStyle>
            <a:lvl1pPr>
              <a:defRPr/>
            </a:lvl1pPr>
          </a:lstStyle>
          <a:p>
            <a:pPr>
              <a:defRPr/>
            </a:pPr>
            <a:endParaRPr lang="ru-RU" altLang="uk-UA"/>
          </a:p>
        </p:txBody>
      </p:sp>
      <p:sp>
        <p:nvSpPr>
          <p:cNvPr id="10" name="Rectangle 6"/>
          <p:cNvSpPr>
            <a:spLocks noGrp="1" noChangeArrowheads="1"/>
          </p:cNvSpPr>
          <p:nvPr>
            <p:ph type="sldNum" sz="quarter" idx="12"/>
          </p:nvPr>
        </p:nvSpPr>
        <p:spPr/>
        <p:txBody>
          <a:bodyPr/>
          <a:lstStyle>
            <a:lvl1pPr>
              <a:defRPr/>
            </a:lvl1pPr>
          </a:lstStyle>
          <a:p>
            <a:pPr>
              <a:defRPr/>
            </a:pPr>
            <a:fld id="{90CBACAE-B2FA-4CB9-8BED-3D3BEA893DF1}" type="slidenum">
              <a:rPr lang="ru-RU" altLang="uk-UA"/>
              <a:pPr>
                <a:defRPr/>
              </a:pPr>
              <a:t>‹#›</a:t>
            </a:fld>
            <a:endParaRPr lang="ru-RU" altLang="uk-UA"/>
          </a:p>
        </p:txBody>
      </p:sp>
    </p:spTree>
    <p:extLst>
      <p:ext uri="{BB962C8B-B14F-4D97-AF65-F5344CB8AC3E}">
        <p14:creationId xmlns:p14="http://schemas.microsoft.com/office/powerpoint/2010/main" val="836840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uk-UA"/>
          </a:p>
        </p:txBody>
      </p:sp>
      <p:sp>
        <p:nvSpPr>
          <p:cNvPr id="6" name="Rectangle 6"/>
          <p:cNvSpPr>
            <a:spLocks noGrp="1" noChangeArrowheads="1"/>
          </p:cNvSpPr>
          <p:nvPr>
            <p:ph type="sldNum" sz="quarter" idx="12"/>
          </p:nvPr>
        </p:nvSpPr>
        <p:spPr>
          <a:ln/>
        </p:spPr>
        <p:txBody>
          <a:bodyPr/>
          <a:lstStyle>
            <a:lvl1pPr>
              <a:defRPr/>
            </a:lvl1pPr>
          </a:lstStyle>
          <a:p>
            <a:pPr>
              <a:defRPr/>
            </a:pPr>
            <a:fld id="{240A83CA-5C4F-4AE0-B98E-0DF1BBB85F2C}" type="slidenum">
              <a:rPr lang="ru-RU" altLang="uk-UA"/>
              <a:pPr>
                <a:defRPr/>
              </a:pPr>
              <a:t>‹#›</a:t>
            </a:fld>
            <a:endParaRPr lang="ru-RU" altLang="uk-UA"/>
          </a:p>
        </p:txBody>
      </p:sp>
    </p:spTree>
    <p:extLst>
      <p:ext uri="{BB962C8B-B14F-4D97-AF65-F5344CB8AC3E}">
        <p14:creationId xmlns:p14="http://schemas.microsoft.com/office/powerpoint/2010/main" val="3301688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a:t>Образец заголовка</a:t>
            </a:r>
            <a:endParaRPr lang="uk-UA"/>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uk-UA"/>
          </a:p>
        </p:txBody>
      </p:sp>
      <p:sp>
        <p:nvSpPr>
          <p:cNvPr id="6" name="Rectangle 6"/>
          <p:cNvSpPr>
            <a:spLocks noGrp="1" noChangeArrowheads="1"/>
          </p:cNvSpPr>
          <p:nvPr>
            <p:ph type="sldNum" sz="quarter" idx="12"/>
          </p:nvPr>
        </p:nvSpPr>
        <p:spPr>
          <a:ln/>
        </p:spPr>
        <p:txBody>
          <a:bodyPr/>
          <a:lstStyle>
            <a:lvl1pPr>
              <a:defRPr/>
            </a:lvl1pPr>
          </a:lstStyle>
          <a:p>
            <a:pPr>
              <a:defRPr/>
            </a:pPr>
            <a:fld id="{27DA498A-4B18-4A0A-878F-8D66F2F5F593}" type="slidenum">
              <a:rPr lang="ru-RU" altLang="uk-UA"/>
              <a:pPr>
                <a:defRPr/>
              </a:pPr>
              <a:t>‹#›</a:t>
            </a:fld>
            <a:endParaRPr lang="ru-RU" altLang="uk-UA"/>
          </a:p>
        </p:txBody>
      </p:sp>
    </p:spTree>
    <p:extLst>
      <p:ext uri="{BB962C8B-B14F-4D97-AF65-F5344CB8AC3E}">
        <p14:creationId xmlns:p14="http://schemas.microsoft.com/office/powerpoint/2010/main" val="1056567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uk-UA"/>
          </a:p>
        </p:txBody>
      </p:sp>
      <p:sp>
        <p:nvSpPr>
          <p:cNvPr id="6" name="Rectangle 6"/>
          <p:cNvSpPr>
            <a:spLocks noGrp="1" noChangeArrowheads="1"/>
          </p:cNvSpPr>
          <p:nvPr>
            <p:ph type="sldNum" sz="quarter" idx="12"/>
          </p:nvPr>
        </p:nvSpPr>
        <p:spPr>
          <a:ln/>
        </p:spPr>
        <p:txBody>
          <a:bodyPr/>
          <a:lstStyle>
            <a:lvl1pPr>
              <a:defRPr/>
            </a:lvl1pPr>
          </a:lstStyle>
          <a:p>
            <a:pPr>
              <a:defRPr/>
            </a:pPr>
            <a:fld id="{3B9C4DA4-F3FB-44A8-BDFC-9E02CDAE9E55}" type="slidenum">
              <a:rPr lang="ru-RU" altLang="uk-UA"/>
              <a:pPr>
                <a:defRPr/>
              </a:pPr>
              <a:t>‹#›</a:t>
            </a:fld>
            <a:endParaRPr lang="ru-RU" altLang="uk-UA"/>
          </a:p>
        </p:txBody>
      </p:sp>
    </p:spTree>
    <p:extLst>
      <p:ext uri="{BB962C8B-B14F-4D97-AF65-F5344CB8AC3E}">
        <p14:creationId xmlns:p14="http://schemas.microsoft.com/office/powerpoint/2010/main" val="2635323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uk-UA"/>
          </a:p>
        </p:txBody>
      </p:sp>
      <p:sp>
        <p:nvSpPr>
          <p:cNvPr id="6" name="Rectangle 6"/>
          <p:cNvSpPr>
            <a:spLocks noGrp="1" noChangeArrowheads="1"/>
          </p:cNvSpPr>
          <p:nvPr>
            <p:ph type="sldNum" sz="quarter" idx="12"/>
          </p:nvPr>
        </p:nvSpPr>
        <p:spPr>
          <a:ln/>
        </p:spPr>
        <p:txBody>
          <a:bodyPr/>
          <a:lstStyle>
            <a:lvl1pPr>
              <a:defRPr/>
            </a:lvl1pPr>
          </a:lstStyle>
          <a:p>
            <a:pPr>
              <a:defRPr/>
            </a:pPr>
            <a:fld id="{DB26FF0B-41D8-40AB-B9F7-7651E401AA3F}" type="slidenum">
              <a:rPr lang="ru-RU" altLang="uk-UA"/>
              <a:pPr>
                <a:defRPr/>
              </a:pPr>
              <a:t>‹#›</a:t>
            </a:fld>
            <a:endParaRPr lang="ru-RU" altLang="uk-UA"/>
          </a:p>
        </p:txBody>
      </p:sp>
    </p:spTree>
    <p:extLst>
      <p:ext uri="{BB962C8B-B14F-4D97-AF65-F5344CB8AC3E}">
        <p14:creationId xmlns:p14="http://schemas.microsoft.com/office/powerpoint/2010/main" val="3079566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uk-UA"/>
          </a:p>
        </p:txBody>
      </p:sp>
      <p:sp>
        <p:nvSpPr>
          <p:cNvPr id="7" name="Rectangle 6"/>
          <p:cNvSpPr>
            <a:spLocks noGrp="1" noChangeArrowheads="1"/>
          </p:cNvSpPr>
          <p:nvPr>
            <p:ph type="sldNum" sz="quarter" idx="12"/>
          </p:nvPr>
        </p:nvSpPr>
        <p:spPr>
          <a:ln/>
        </p:spPr>
        <p:txBody>
          <a:bodyPr/>
          <a:lstStyle>
            <a:lvl1pPr>
              <a:defRPr/>
            </a:lvl1pPr>
          </a:lstStyle>
          <a:p>
            <a:pPr>
              <a:defRPr/>
            </a:pPr>
            <a:fld id="{7139D7C0-126D-4DBB-AA55-EAFCCB11BD07}" type="slidenum">
              <a:rPr lang="ru-RU" altLang="uk-UA"/>
              <a:pPr>
                <a:defRPr/>
              </a:pPr>
              <a:t>‹#›</a:t>
            </a:fld>
            <a:endParaRPr lang="ru-RU" altLang="uk-UA"/>
          </a:p>
        </p:txBody>
      </p:sp>
    </p:spTree>
    <p:extLst>
      <p:ext uri="{BB962C8B-B14F-4D97-AF65-F5344CB8AC3E}">
        <p14:creationId xmlns:p14="http://schemas.microsoft.com/office/powerpoint/2010/main" val="1849359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Rectangle 4"/>
          <p:cNvSpPr>
            <a:spLocks noGrp="1" noChangeArrowheads="1"/>
          </p:cNvSpPr>
          <p:nvPr>
            <p:ph type="dt" sz="half" idx="10"/>
          </p:nvPr>
        </p:nvSpPr>
        <p:spPr>
          <a:ln/>
        </p:spPr>
        <p:txBody>
          <a:bodyPr/>
          <a:lstStyle>
            <a:lvl1pPr>
              <a:defRPr/>
            </a:lvl1pPr>
          </a:lstStyle>
          <a:p>
            <a:pPr>
              <a:defRPr/>
            </a:pPr>
            <a:endParaRPr lang="ru-RU" altLang="uk-UA"/>
          </a:p>
        </p:txBody>
      </p:sp>
      <p:sp>
        <p:nvSpPr>
          <p:cNvPr id="8" name="Rectangle 5"/>
          <p:cNvSpPr>
            <a:spLocks noGrp="1" noChangeArrowheads="1"/>
          </p:cNvSpPr>
          <p:nvPr>
            <p:ph type="ftr" sz="quarter" idx="11"/>
          </p:nvPr>
        </p:nvSpPr>
        <p:spPr>
          <a:ln/>
        </p:spPr>
        <p:txBody>
          <a:bodyPr/>
          <a:lstStyle>
            <a:lvl1pPr>
              <a:defRPr/>
            </a:lvl1pPr>
          </a:lstStyle>
          <a:p>
            <a:pPr>
              <a:defRPr/>
            </a:pPr>
            <a:endParaRPr lang="ru-RU" altLang="uk-UA"/>
          </a:p>
        </p:txBody>
      </p:sp>
      <p:sp>
        <p:nvSpPr>
          <p:cNvPr id="9" name="Rectangle 6"/>
          <p:cNvSpPr>
            <a:spLocks noGrp="1" noChangeArrowheads="1"/>
          </p:cNvSpPr>
          <p:nvPr>
            <p:ph type="sldNum" sz="quarter" idx="12"/>
          </p:nvPr>
        </p:nvSpPr>
        <p:spPr>
          <a:ln/>
        </p:spPr>
        <p:txBody>
          <a:bodyPr/>
          <a:lstStyle>
            <a:lvl1pPr>
              <a:defRPr/>
            </a:lvl1pPr>
          </a:lstStyle>
          <a:p>
            <a:pPr>
              <a:defRPr/>
            </a:pPr>
            <a:fld id="{6CC61AB0-B62A-45B6-B547-949F011EDEC4}" type="slidenum">
              <a:rPr lang="ru-RU" altLang="uk-UA"/>
              <a:pPr>
                <a:defRPr/>
              </a:pPr>
              <a:t>‹#›</a:t>
            </a:fld>
            <a:endParaRPr lang="ru-RU" altLang="uk-UA"/>
          </a:p>
        </p:txBody>
      </p:sp>
    </p:spTree>
    <p:extLst>
      <p:ext uri="{BB962C8B-B14F-4D97-AF65-F5344CB8AC3E}">
        <p14:creationId xmlns:p14="http://schemas.microsoft.com/office/powerpoint/2010/main" val="4276454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Rectangle 4"/>
          <p:cNvSpPr>
            <a:spLocks noGrp="1" noChangeArrowheads="1"/>
          </p:cNvSpPr>
          <p:nvPr>
            <p:ph type="dt" sz="half" idx="10"/>
          </p:nvPr>
        </p:nvSpPr>
        <p:spPr>
          <a:ln/>
        </p:spPr>
        <p:txBody>
          <a:bodyPr/>
          <a:lstStyle>
            <a:lvl1pPr>
              <a:defRPr/>
            </a:lvl1pPr>
          </a:lstStyle>
          <a:p>
            <a:pPr>
              <a:defRPr/>
            </a:pPr>
            <a:endParaRPr lang="ru-RU" altLang="uk-UA"/>
          </a:p>
        </p:txBody>
      </p:sp>
      <p:sp>
        <p:nvSpPr>
          <p:cNvPr id="4" name="Rectangle 5"/>
          <p:cNvSpPr>
            <a:spLocks noGrp="1" noChangeArrowheads="1"/>
          </p:cNvSpPr>
          <p:nvPr>
            <p:ph type="ftr" sz="quarter" idx="11"/>
          </p:nvPr>
        </p:nvSpPr>
        <p:spPr>
          <a:ln/>
        </p:spPr>
        <p:txBody>
          <a:bodyPr/>
          <a:lstStyle>
            <a:lvl1pPr>
              <a:defRPr/>
            </a:lvl1pPr>
          </a:lstStyle>
          <a:p>
            <a:pPr>
              <a:defRPr/>
            </a:pPr>
            <a:endParaRPr lang="ru-RU" altLang="uk-UA"/>
          </a:p>
        </p:txBody>
      </p:sp>
      <p:sp>
        <p:nvSpPr>
          <p:cNvPr id="5" name="Rectangle 6"/>
          <p:cNvSpPr>
            <a:spLocks noGrp="1" noChangeArrowheads="1"/>
          </p:cNvSpPr>
          <p:nvPr>
            <p:ph type="sldNum" sz="quarter" idx="12"/>
          </p:nvPr>
        </p:nvSpPr>
        <p:spPr>
          <a:ln/>
        </p:spPr>
        <p:txBody>
          <a:bodyPr/>
          <a:lstStyle>
            <a:lvl1pPr>
              <a:defRPr/>
            </a:lvl1pPr>
          </a:lstStyle>
          <a:p>
            <a:pPr>
              <a:defRPr/>
            </a:pPr>
            <a:fld id="{7F8210AE-95A4-4079-85C2-E4AC3631B6D6}" type="slidenum">
              <a:rPr lang="ru-RU" altLang="uk-UA"/>
              <a:pPr>
                <a:defRPr/>
              </a:pPr>
              <a:t>‹#›</a:t>
            </a:fld>
            <a:endParaRPr lang="ru-RU" altLang="uk-UA"/>
          </a:p>
        </p:txBody>
      </p:sp>
    </p:spTree>
    <p:extLst>
      <p:ext uri="{BB962C8B-B14F-4D97-AF65-F5344CB8AC3E}">
        <p14:creationId xmlns:p14="http://schemas.microsoft.com/office/powerpoint/2010/main" val="68794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ltLang="uk-UA"/>
          </a:p>
        </p:txBody>
      </p:sp>
      <p:sp>
        <p:nvSpPr>
          <p:cNvPr id="3" name="Rectangle 5"/>
          <p:cNvSpPr>
            <a:spLocks noGrp="1" noChangeArrowheads="1"/>
          </p:cNvSpPr>
          <p:nvPr>
            <p:ph type="ftr" sz="quarter" idx="11"/>
          </p:nvPr>
        </p:nvSpPr>
        <p:spPr>
          <a:ln/>
        </p:spPr>
        <p:txBody>
          <a:bodyPr/>
          <a:lstStyle>
            <a:lvl1pPr>
              <a:defRPr/>
            </a:lvl1pPr>
          </a:lstStyle>
          <a:p>
            <a:pPr>
              <a:defRPr/>
            </a:pPr>
            <a:endParaRPr lang="ru-RU" altLang="uk-UA"/>
          </a:p>
        </p:txBody>
      </p:sp>
      <p:sp>
        <p:nvSpPr>
          <p:cNvPr id="4" name="Rectangle 6"/>
          <p:cNvSpPr>
            <a:spLocks noGrp="1" noChangeArrowheads="1"/>
          </p:cNvSpPr>
          <p:nvPr>
            <p:ph type="sldNum" sz="quarter" idx="12"/>
          </p:nvPr>
        </p:nvSpPr>
        <p:spPr>
          <a:ln/>
        </p:spPr>
        <p:txBody>
          <a:bodyPr/>
          <a:lstStyle>
            <a:lvl1pPr>
              <a:defRPr/>
            </a:lvl1pPr>
          </a:lstStyle>
          <a:p>
            <a:pPr>
              <a:defRPr/>
            </a:pPr>
            <a:fld id="{2CC32261-26ED-4140-974E-DF6AEE1CD7F6}" type="slidenum">
              <a:rPr lang="ru-RU" altLang="uk-UA"/>
              <a:pPr>
                <a:defRPr/>
              </a:pPr>
              <a:t>‹#›</a:t>
            </a:fld>
            <a:endParaRPr lang="ru-RU" altLang="uk-UA"/>
          </a:p>
        </p:txBody>
      </p:sp>
    </p:spTree>
    <p:extLst>
      <p:ext uri="{BB962C8B-B14F-4D97-AF65-F5344CB8AC3E}">
        <p14:creationId xmlns:p14="http://schemas.microsoft.com/office/powerpoint/2010/main" val="2000642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uk-UA"/>
          </a:p>
        </p:txBody>
      </p:sp>
      <p:sp>
        <p:nvSpPr>
          <p:cNvPr id="7" name="Rectangle 6"/>
          <p:cNvSpPr>
            <a:spLocks noGrp="1" noChangeArrowheads="1"/>
          </p:cNvSpPr>
          <p:nvPr>
            <p:ph type="sldNum" sz="quarter" idx="12"/>
          </p:nvPr>
        </p:nvSpPr>
        <p:spPr>
          <a:ln/>
        </p:spPr>
        <p:txBody>
          <a:bodyPr/>
          <a:lstStyle>
            <a:lvl1pPr>
              <a:defRPr/>
            </a:lvl1pPr>
          </a:lstStyle>
          <a:p>
            <a:pPr>
              <a:defRPr/>
            </a:pPr>
            <a:fld id="{5DFC96D9-949D-4B39-B544-58AF3B028C64}" type="slidenum">
              <a:rPr lang="ru-RU" altLang="uk-UA"/>
              <a:pPr>
                <a:defRPr/>
              </a:pPr>
              <a:t>‹#›</a:t>
            </a:fld>
            <a:endParaRPr lang="ru-RU" altLang="uk-UA"/>
          </a:p>
        </p:txBody>
      </p:sp>
    </p:spTree>
    <p:extLst>
      <p:ext uri="{BB962C8B-B14F-4D97-AF65-F5344CB8AC3E}">
        <p14:creationId xmlns:p14="http://schemas.microsoft.com/office/powerpoint/2010/main" val="2560038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uk-UA"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uk-UA"/>
          </a:p>
        </p:txBody>
      </p:sp>
      <p:sp>
        <p:nvSpPr>
          <p:cNvPr id="7" name="Rectangle 6"/>
          <p:cNvSpPr>
            <a:spLocks noGrp="1" noChangeArrowheads="1"/>
          </p:cNvSpPr>
          <p:nvPr>
            <p:ph type="sldNum" sz="quarter" idx="12"/>
          </p:nvPr>
        </p:nvSpPr>
        <p:spPr>
          <a:ln/>
        </p:spPr>
        <p:txBody>
          <a:bodyPr/>
          <a:lstStyle>
            <a:lvl1pPr>
              <a:defRPr/>
            </a:lvl1pPr>
          </a:lstStyle>
          <a:p>
            <a:pPr>
              <a:defRPr/>
            </a:pPr>
            <a:fld id="{1AFC2A17-A2D6-4EF8-8E12-EB1BC33F6331}" type="slidenum">
              <a:rPr lang="ru-RU" altLang="uk-UA"/>
              <a:pPr>
                <a:defRPr/>
              </a:pPr>
              <a:t>‹#›</a:t>
            </a:fld>
            <a:endParaRPr lang="ru-RU" altLang="uk-UA"/>
          </a:p>
        </p:txBody>
      </p:sp>
    </p:spTree>
    <p:extLst>
      <p:ext uri="{BB962C8B-B14F-4D97-AF65-F5344CB8AC3E}">
        <p14:creationId xmlns:p14="http://schemas.microsoft.com/office/powerpoint/2010/main" val="3816807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ru-RU" altLang="uk-UA"/>
              <a:t>Образец заголовка</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a:t>Образец текста</a:t>
            </a:r>
          </a:p>
          <a:p>
            <a:pPr lvl="1"/>
            <a:r>
              <a:rPr lang="ru-RU" altLang="uk-UA"/>
              <a:t>Второй уровень</a:t>
            </a:r>
          </a:p>
          <a:p>
            <a:pPr lvl="2"/>
            <a:r>
              <a:rPr lang="ru-RU" altLang="uk-UA"/>
              <a:t>Третий уровень</a:t>
            </a:r>
          </a:p>
          <a:p>
            <a:pPr lvl="3"/>
            <a:r>
              <a:rPr lang="ru-RU" altLang="uk-UA"/>
              <a:t>Четвертый уровень</a:t>
            </a:r>
          </a:p>
          <a:p>
            <a:pPr lvl="4"/>
            <a:r>
              <a:rPr lang="ru-RU" altLang="uk-UA"/>
              <a:t>Пятый уровень</a:t>
            </a:r>
          </a:p>
        </p:txBody>
      </p:sp>
      <p:sp>
        <p:nvSpPr>
          <p:cNvPr id="155652" name="Rectangle 4"/>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pPr>
              <a:defRPr/>
            </a:pPr>
            <a:endParaRPr lang="ru-RU" altLang="uk-UA"/>
          </a:p>
        </p:txBody>
      </p:sp>
      <p:sp>
        <p:nvSpPr>
          <p:cNvPr id="155653"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ru-RU" altLang="uk-UA"/>
          </a:p>
        </p:txBody>
      </p:sp>
      <p:sp>
        <p:nvSpPr>
          <p:cNvPr id="155654" name="Rectangle 6"/>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pPr>
              <a:defRPr/>
            </a:pPr>
            <a:fld id="{B0358ED2-63B3-4974-8022-216F33F533A0}" type="slidenum">
              <a:rPr lang="ru-RU" altLang="uk-UA"/>
              <a:pPr>
                <a:defRPr/>
              </a:pPr>
              <a:t>‹#›</a:t>
            </a:fld>
            <a:endParaRPr lang="ru-RU" altLang="uk-UA"/>
          </a:p>
        </p:txBody>
      </p:sp>
      <p:sp>
        <p:nvSpPr>
          <p:cNvPr id="1031" name="Rectangle 7"/>
          <p:cNvSpPr>
            <a:spLocks noChangeArrowheads="1"/>
          </p:cNvSpPr>
          <p:nvPr/>
        </p:nvSpPr>
        <p:spPr bwMode="auto">
          <a:xfrm>
            <a:off x="0" y="0"/>
            <a:ext cx="2286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endParaRPr lang="uk-UA" altLang="uk-UA" sz="2400">
              <a:latin typeface="Times New Roman" pitchFamily="18" charset="0"/>
            </a:endParaRPr>
          </a:p>
        </p:txBody>
      </p:sp>
      <p:sp>
        <p:nvSpPr>
          <p:cNvPr id="1032" name="Line 8"/>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33" name="Rectangle 9"/>
          <p:cNvSpPr>
            <a:spLocks noChangeArrowheads="1"/>
          </p:cNvSpPr>
          <p:nvPr/>
        </p:nvSpPr>
        <p:spPr bwMode="auto">
          <a:xfrm>
            <a:off x="0" y="2286000"/>
            <a:ext cx="2286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endParaRPr lang="uk-UA" altLang="uk-UA" sz="2400">
              <a:latin typeface="Times New Roman" pitchFamily="18" charset="0"/>
            </a:endParaRPr>
          </a:p>
        </p:txBody>
      </p:sp>
      <p:sp>
        <p:nvSpPr>
          <p:cNvPr id="1034" name="Rectangle 10"/>
          <p:cNvSpPr>
            <a:spLocks noChangeArrowheads="1"/>
          </p:cNvSpPr>
          <p:nvPr/>
        </p:nvSpPr>
        <p:spPr bwMode="auto">
          <a:xfrm>
            <a:off x="0" y="4572000"/>
            <a:ext cx="2286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endParaRPr lang="uk-UA" altLang="uk-UA"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853"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cs typeface="Arial" charset="0"/>
        </a:defRPr>
      </a:lvl2pPr>
      <a:lvl3pPr algn="l" rtl="0" eaLnBrk="0" fontAlgn="base" hangingPunct="0">
        <a:spcBef>
          <a:spcPct val="0"/>
        </a:spcBef>
        <a:spcAft>
          <a:spcPct val="0"/>
        </a:spcAft>
        <a:defRPr sz="4400">
          <a:solidFill>
            <a:schemeClr val="tx2"/>
          </a:solidFill>
          <a:latin typeface="Garamond" pitchFamily="18" charset="0"/>
          <a:cs typeface="Arial" charset="0"/>
        </a:defRPr>
      </a:lvl3pPr>
      <a:lvl4pPr algn="l" rtl="0" eaLnBrk="0" fontAlgn="base" hangingPunct="0">
        <a:spcBef>
          <a:spcPct val="0"/>
        </a:spcBef>
        <a:spcAft>
          <a:spcPct val="0"/>
        </a:spcAft>
        <a:defRPr sz="4400">
          <a:solidFill>
            <a:schemeClr val="tx2"/>
          </a:solidFill>
          <a:latin typeface="Garamond" pitchFamily="18" charset="0"/>
          <a:cs typeface="Arial" charset="0"/>
        </a:defRPr>
      </a:lvl4pPr>
      <a:lvl5pPr algn="l" rtl="0" eaLnBrk="0" fontAlgn="base" hangingPunct="0">
        <a:spcBef>
          <a:spcPct val="0"/>
        </a:spcBef>
        <a:spcAft>
          <a:spcPct val="0"/>
        </a:spcAft>
        <a:defRPr sz="4400">
          <a:solidFill>
            <a:schemeClr val="tx2"/>
          </a:solidFill>
          <a:latin typeface="Garamond" pitchFamily="18" charset="0"/>
          <a:cs typeface="Arial" charset="0"/>
        </a:defRPr>
      </a:lvl5pPr>
      <a:lvl6pPr marL="457200" algn="l" rtl="0" fontAlgn="base">
        <a:spcBef>
          <a:spcPct val="0"/>
        </a:spcBef>
        <a:spcAft>
          <a:spcPct val="0"/>
        </a:spcAft>
        <a:defRPr sz="4400">
          <a:solidFill>
            <a:schemeClr val="tx2"/>
          </a:solidFill>
          <a:latin typeface="Garamond" pitchFamily="18" charset="0"/>
          <a:cs typeface="Arial" charset="0"/>
        </a:defRPr>
      </a:lvl6pPr>
      <a:lvl7pPr marL="914400" algn="l" rtl="0" fontAlgn="base">
        <a:spcBef>
          <a:spcPct val="0"/>
        </a:spcBef>
        <a:spcAft>
          <a:spcPct val="0"/>
        </a:spcAft>
        <a:defRPr sz="4400">
          <a:solidFill>
            <a:schemeClr val="tx2"/>
          </a:solidFill>
          <a:latin typeface="Garamond" pitchFamily="18" charset="0"/>
          <a:cs typeface="Arial" charset="0"/>
        </a:defRPr>
      </a:lvl7pPr>
      <a:lvl8pPr marL="1371600" algn="l" rtl="0" fontAlgn="base">
        <a:spcBef>
          <a:spcPct val="0"/>
        </a:spcBef>
        <a:spcAft>
          <a:spcPct val="0"/>
        </a:spcAft>
        <a:defRPr sz="4400">
          <a:solidFill>
            <a:schemeClr val="tx2"/>
          </a:solidFill>
          <a:latin typeface="Garamond" pitchFamily="18" charset="0"/>
          <a:cs typeface="Arial" charset="0"/>
        </a:defRPr>
      </a:lvl8pPr>
      <a:lvl9pPr marL="1828800" algn="l" rtl="0" fontAlgn="base">
        <a:spcBef>
          <a:spcPct val="0"/>
        </a:spcBef>
        <a:spcAft>
          <a:spcPct val="0"/>
        </a:spcAft>
        <a:defRPr sz="4400">
          <a:solidFill>
            <a:schemeClr val="tx2"/>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a:solidFill>
            <a:schemeClr val="tx1"/>
          </a:solidFill>
          <a:latin typeface="+mn-lt"/>
          <a:cs typeface="+mn-cs"/>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a:solidFill>
            <a:schemeClr val="tx1"/>
          </a:solidFill>
          <a:latin typeface="+mn-lt"/>
          <a:cs typeface="+mn-cs"/>
        </a:defRPr>
      </a:lvl3pPr>
      <a:lvl4pPr marL="1600200" indent="-228600" algn="l" rtl="0" eaLnBrk="0" fontAlgn="base" hangingPunct="0">
        <a:spcBef>
          <a:spcPct val="20000"/>
        </a:spcBef>
        <a:spcAft>
          <a:spcPct val="0"/>
        </a:spcAft>
        <a:buClr>
          <a:schemeClr val="bg2"/>
        </a:buClr>
        <a:buFont typeface="Wingdings" pitchFamily="2" charset="2"/>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a:solidFill>
            <a:schemeClr val="tx1"/>
          </a:solidFill>
          <a:latin typeface="+mn-lt"/>
          <a:cs typeface="+mn-cs"/>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pr.nas.gov.u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ipr.nas.gov.ua/?page_id=19"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doi.org/10.15407/visn2025.01.011"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ipr.nas.gov.ua/?page_id=250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3568" y="1124744"/>
            <a:ext cx="8064895" cy="1008112"/>
          </a:xfrm>
        </p:spPr>
        <p:txBody>
          <a:bodyPr/>
          <a:lstStyle/>
          <a:p>
            <a:pPr eaLnBrk="1" hangingPunct="1"/>
            <a:r>
              <a:rPr lang="uk-UA" altLang="uk-UA" sz="3300" b="1" dirty="0"/>
              <a:t/>
            </a:r>
            <a:br>
              <a:rPr lang="uk-UA" altLang="uk-UA" sz="3300" b="1" dirty="0"/>
            </a:br>
            <a:r>
              <a:rPr lang="uk-UA" altLang="uk-UA" sz="3000" b="1" noProof="0" dirty="0" err="1">
                <a:latin typeface="Arial" pitchFamily="34" charset="0"/>
                <a:cs typeface="Arial" pitchFamily="34" charset="0"/>
              </a:rPr>
              <a:t>П</a:t>
            </a:r>
            <a:r>
              <a:rPr lang="uk-UA" altLang="uk-UA" sz="3000" b="1" err="1">
                <a:latin typeface="Arial" pitchFamily="34" charset="0"/>
                <a:cs typeface="Arial" pitchFamily="34" charset="0"/>
              </a:rPr>
              <a:t>итання</a:t>
            </a:r>
            <a:r>
              <a:rPr lang="uk-UA" altLang="uk-UA" sz="3000" b="1">
                <a:latin typeface="Arial" pitchFamily="34" charset="0"/>
                <a:cs typeface="Arial" pitchFamily="34" charset="0"/>
              </a:rPr>
              <a:t> законодавчого регулювання відкритої науки в Україні</a:t>
            </a:r>
            <a:endParaRPr lang="uk-UA" altLang="uk-UA" sz="3000" b="1" noProof="0">
              <a:latin typeface="Arial" pitchFamily="34" charset="0"/>
              <a:cs typeface="Arial" pitchFamily="34" charset="0"/>
            </a:endParaRPr>
          </a:p>
        </p:txBody>
      </p:sp>
      <p:sp>
        <p:nvSpPr>
          <p:cNvPr id="3075" name="Rectangle 3"/>
          <p:cNvSpPr>
            <a:spLocks noGrp="1" noChangeArrowheads="1"/>
          </p:cNvSpPr>
          <p:nvPr>
            <p:ph type="subTitle" idx="1"/>
          </p:nvPr>
        </p:nvSpPr>
        <p:spPr>
          <a:xfrm>
            <a:off x="1370012" y="3284984"/>
            <a:ext cx="6442348" cy="3384376"/>
          </a:xfrm>
        </p:spPr>
        <p:txBody>
          <a:bodyPr/>
          <a:lstStyle/>
          <a:p>
            <a:pPr eaLnBrk="1" hangingPunct="1">
              <a:lnSpc>
                <a:spcPct val="80000"/>
              </a:lnSpc>
              <a:spcAft>
                <a:spcPts val="600"/>
              </a:spcAft>
            </a:pPr>
            <a:r>
              <a:rPr lang="uk-UA" altLang="uk-UA" sz="2900" noProof="0"/>
              <a:t>Капіца Ю.М.</a:t>
            </a:r>
          </a:p>
          <a:p>
            <a:pPr eaLnBrk="1" hangingPunct="1">
              <a:lnSpc>
                <a:spcPct val="80000"/>
              </a:lnSpc>
              <a:spcAft>
                <a:spcPts val="1200"/>
              </a:spcAft>
            </a:pPr>
            <a:r>
              <a:rPr lang="uk-UA" altLang="uk-UA" sz="2200" noProof="0"/>
              <a:t>директор Центру досліджень інтелектуальної власності та передачі технологій НАН України, </a:t>
            </a:r>
            <a:r>
              <a:rPr lang="uk-UA" altLang="uk-UA" sz="2200" noProof="0" err="1"/>
              <a:t>д.ю.н</a:t>
            </a:r>
            <a:r>
              <a:rPr lang="uk-UA" altLang="uk-UA" sz="2200" noProof="0"/>
              <a:t>.</a:t>
            </a:r>
          </a:p>
          <a:p>
            <a:pPr eaLnBrk="1" hangingPunct="1">
              <a:lnSpc>
                <a:spcPct val="80000"/>
              </a:lnSpc>
            </a:pPr>
            <a:r>
              <a:rPr lang="uk-UA" altLang="uk-UA" sz="1600" noProof="0"/>
              <a:t>01601 Київ, Володимирська, 54</a:t>
            </a:r>
          </a:p>
          <a:p>
            <a:pPr eaLnBrk="1" hangingPunct="1">
              <a:lnSpc>
                <a:spcPct val="80000"/>
              </a:lnSpc>
            </a:pPr>
            <a:r>
              <a:rPr lang="uk-UA" altLang="uk-UA" sz="1600" noProof="0">
                <a:hlinkClick r:id="rId3"/>
              </a:rPr>
              <a:t>www.ipr.nas.gov.ua</a:t>
            </a:r>
            <a:endParaRPr lang="ru-RU" sz="1600">
              <a:solidFill>
                <a:srgbClr val="202124"/>
              </a:solidFill>
            </a:endParaRPr>
          </a:p>
          <a:p>
            <a:pPr eaLnBrk="1" hangingPunct="1">
              <a:lnSpc>
                <a:spcPct val="80000"/>
              </a:lnSpc>
              <a:spcBef>
                <a:spcPts val="0"/>
              </a:spcBef>
              <a:spcAft>
                <a:spcPts val="0"/>
              </a:spcAft>
            </a:pPr>
            <a:endParaRPr lang="en-GB" sz="1600">
              <a:solidFill>
                <a:srgbClr val="202124"/>
              </a:solidFill>
            </a:endParaRPr>
          </a:p>
          <a:p>
            <a:pPr eaLnBrk="1" hangingPunct="1">
              <a:lnSpc>
                <a:spcPct val="80000"/>
              </a:lnSpc>
              <a:spcBef>
                <a:spcPts val="0"/>
              </a:spcBef>
              <a:spcAft>
                <a:spcPts val="0"/>
              </a:spcAft>
            </a:pPr>
            <a:endParaRPr lang="en-GB" sz="1600">
              <a:solidFill>
                <a:srgbClr val="202124"/>
              </a:solidFill>
            </a:endParaRPr>
          </a:p>
          <a:p>
            <a:pPr eaLnBrk="1" hangingPunct="1">
              <a:lnSpc>
                <a:spcPct val="80000"/>
              </a:lnSpc>
              <a:spcBef>
                <a:spcPts val="0"/>
              </a:spcBef>
              <a:spcAft>
                <a:spcPts val="0"/>
              </a:spcAft>
            </a:pPr>
            <a:r>
              <a:rPr lang="uk-UA" sz="1800">
                <a:solidFill>
                  <a:srgbClr val="202124"/>
                </a:solidFill>
              </a:rPr>
              <a:t>І</a:t>
            </a:r>
            <a:r>
              <a:rPr lang="en-GB" sz="1800">
                <a:solidFill>
                  <a:srgbClr val="202124"/>
                </a:solidFill>
              </a:rPr>
              <a:t>V </a:t>
            </a:r>
            <a:r>
              <a:rPr lang="uk-UA" sz="1800">
                <a:solidFill>
                  <a:srgbClr val="202124"/>
                </a:solidFill>
              </a:rPr>
              <a:t>Міжнародна конференція</a:t>
            </a:r>
          </a:p>
          <a:p>
            <a:pPr eaLnBrk="1" hangingPunct="1">
              <a:lnSpc>
                <a:spcPct val="80000"/>
              </a:lnSpc>
              <a:spcBef>
                <a:spcPts val="0"/>
              </a:spcBef>
              <a:spcAft>
                <a:spcPts val="600"/>
              </a:spcAft>
            </a:pPr>
            <a:r>
              <a:rPr lang="uk-UA" sz="1800">
                <a:solidFill>
                  <a:srgbClr val="202124"/>
                </a:solidFill>
              </a:rPr>
              <a:t>"Відкрита наука та інновації в Україні 2025"</a:t>
            </a:r>
            <a:r>
              <a:rPr lang="en-GB" sz="1800">
                <a:solidFill>
                  <a:srgbClr val="202124"/>
                </a:solidFill>
              </a:rPr>
              <a:t> </a:t>
            </a:r>
            <a:endParaRPr lang="uk-UA" sz="1800">
              <a:solidFill>
                <a:srgbClr val="202124"/>
              </a:solidFill>
            </a:endParaRPr>
          </a:p>
          <a:p>
            <a:pPr eaLnBrk="1" hangingPunct="1">
              <a:lnSpc>
                <a:spcPct val="80000"/>
              </a:lnSpc>
              <a:spcBef>
                <a:spcPts val="0"/>
              </a:spcBef>
              <a:spcAft>
                <a:spcPts val="0"/>
              </a:spcAft>
            </a:pPr>
            <a:r>
              <a:rPr lang="uk-UA" altLang="uk-UA" sz="1600" noProof="0"/>
              <a:t>22-23 </a:t>
            </a:r>
            <a:r>
              <a:rPr lang="uk-UA" altLang="uk-UA" sz="1600"/>
              <a:t>жовтня </a:t>
            </a:r>
            <a:r>
              <a:rPr lang="uk-UA" altLang="uk-UA" sz="1600" noProof="0"/>
              <a:t>2025 р. </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548680"/>
            <a:ext cx="8229600" cy="648072"/>
          </a:xfrm>
        </p:spPr>
        <p:txBody>
          <a:bodyPr/>
          <a:lstStyle/>
          <a:p>
            <a:pPr algn="ctr" eaLnBrk="1" hangingPunct="1"/>
            <a:r>
              <a:rPr lang="uk-UA" altLang="uk-UA" sz="2400" b="1">
                <a:latin typeface="Arial" charset="0"/>
              </a:rPr>
              <a:t>Проблемні питання сфери відкритої науки</a:t>
            </a:r>
            <a:br>
              <a:rPr lang="uk-UA" altLang="uk-UA" sz="2400" b="1">
                <a:latin typeface="Arial" charset="0"/>
              </a:rPr>
            </a:br>
            <a:r>
              <a:rPr lang="uk-UA" altLang="uk-UA" sz="2400" b="1">
                <a:latin typeface="Arial" charset="0"/>
              </a:rPr>
              <a:t> в Україні</a:t>
            </a:r>
            <a:endParaRPr lang="uk-UA" altLang="uk-UA" sz="2400" b="1" noProof="0">
              <a:latin typeface="Arial" charset="0"/>
            </a:endParaRPr>
          </a:p>
        </p:txBody>
      </p:sp>
      <p:sp>
        <p:nvSpPr>
          <p:cNvPr id="4099" name="Rectangle 3"/>
          <p:cNvSpPr>
            <a:spLocks noGrp="1" noChangeArrowheads="1"/>
          </p:cNvSpPr>
          <p:nvPr>
            <p:ph type="body" idx="1"/>
          </p:nvPr>
        </p:nvSpPr>
        <p:spPr>
          <a:xfrm>
            <a:off x="457200" y="1484784"/>
            <a:ext cx="8229600" cy="5112568"/>
          </a:xfrm>
        </p:spPr>
        <p:txBody>
          <a:bodyPr/>
          <a:lstStyle/>
          <a:p>
            <a:pPr marL="57150" indent="0" algn="just" eaLnBrk="1" hangingPunct="1">
              <a:spcBef>
                <a:spcPts val="0"/>
              </a:spcBef>
              <a:spcAft>
                <a:spcPts val="800"/>
              </a:spcAft>
              <a:buClr>
                <a:schemeClr val="tx1"/>
              </a:buClr>
              <a:buSzPct val="100000"/>
              <a:buNone/>
              <a:defRPr/>
            </a:pPr>
            <a:r>
              <a:rPr lang="ru-RU" altLang="uk-UA" sz="1500" b="1" i="1" dirty="0"/>
              <a:t>Директива (ЄС) </a:t>
            </a:r>
            <a:r>
              <a:rPr lang="ru-RU" altLang="uk-UA" sz="1500" b="1" i="1" dirty="0" smtClean="0"/>
              <a:t>2019/1024 </a:t>
            </a:r>
            <a:r>
              <a:rPr lang="ru-RU" altLang="uk-UA" sz="1500" b="1" i="1" dirty="0" err="1" smtClean="0"/>
              <a:t>щодо</a:t>
            </a:r>
            <a:r>
              <a:rPr lang="ru-RU" altLang="uk-UA" sz="1500" b="1" i="1" dirty="0" smtClean="0"/>
              <a:t> </a:t>
            </a:r>
            <a:r>
              <a:rPr lang="ru-RU" altLang="uk-UA" sz="1500" b="1" i="1" dirty="0" err="1" smtClean="0"/>
              <a:t>даних</a:t>
            </a:r>
            <a:r>
              <a:rPr lang="en-GB" altLang="uk-UA" sz="1500" b="1" i="1" dirty="0" smtClean="0"/>
              <a:t>:</a:t>
            </a:r>
            <a:r>
              <a:rPr lang="ru-RU" altLang="uk-UA" sz="1500" b="1" i="1" dirty="0" smtClean="0"/>
              <a:t> </a:t>
            </a:r>
            <a:endParaRPr lang="en-GB" altLang="uk-UA" sz="1500" b="1" i="1" dirty="0"/>
          </a:p>
          <a:p>
            <a:pPr marL="57150" indent="0" algn="just" eaLnBrk="1" hangingPunct="1">
              <a:spcBef>
                <a:spcPts val="0"/>
              </a:spcBef>
              <a:spcAft>
                <a:spcPts val="800"/>
              </a:spcAft>
              <a:buClr>
                <a:schemeClr val="tx1"/>
              </a:buClr>
              <a:buSzPct val="100000"/>
              <a:buNone/>
              <a:defRPr/>
            </a:pPr>
            <a:r>
              <a:rPr lang="uk-UA" altLang="uk-UA" sz="1500" dirty="0" err="1"/>
              <a:t>П</a:t>
            </a:r>
            <a:r>
              <a:rPr lang="ru-RU" altLang="uk-UA" sz="1500" dirty="0"/>
              <a:t>. 44 </a:t>
            </a:r>
            <a:r>
              <a:rPr lang="ru-RU" altLang="uk-UA" sz="1500" dirty="0" err="1"/>
              <a:t>преамбули</a:t>
            </a:r>
            <a:r>
              <a:rPr lang="ru-RU" altLang="uk-UA" sz="1500" dirty="0"/>
              <a:t>: у </a:t>
            </a:r>
            <a:r>
              <a:rPr lang="ru-RU" altLang="uk-UA" sz="1500" dirty="0" err="1"/>
              <a:t>ліцензіях</a:t>
            </a:r>
            <a:r>
              <a:rPr lang="ru-RU" altLang="uk-UA" sz="1500" dirty="0"/>
              <a:t>, </a:t>
            </a:r>
            <a:r>
              <a:rPr lang="ru-RU" altLang="uk-UA" sz="1500" dirty="0" err="1"/>
              <a:t>зокрема</a:t>
            </a:r>
            <a:r>
              <a:rPr lang="ru-RU" altLang="uk-UA" sz="1500" dirty="0"/>
              <a:t>, </a:t>
            </a:r>
            <a:r>
              <a:rPr lang="ru-RU" altLang="uk-UA" sz="1500" dirty="0" err="1"/>
              <a:t>може</a:t>
            </a:r>
            <a:r>
              <a:rPr lang="ru-RU" altLang="uk-UA" sz="1500" dirty="0"/>
              <a:t> </a:t>
            </a:r>
            <a:r>
              <a:rPr lang="ru-RU" altLang="uk-UA" sz="1500" dirty="0" err="1"/>
              <a:t>вказуватися</a:t>
            </a:r>
            <a:r>
              <a:rPr lang="ru-RU" altLang="uk-UA" sz="1500" dirty="0"/>
              <a:t> </a:t>
            </a:r>
            <a:r>
              <a:rPr lang="ru-RU" altLang="uk-UA" sz="1500" dirty="0" err="1"/>
              <a:t>вимога</a:t>
            </a:r>
            <a:r>
              <a:rPr lang="ru-RU" altLang="uk-UA" sz="1500" dirty="0"/>
              <a:t> </a:t>
            </a:r>
            <a:r>
              <a:rPr lang="ru-RU" altLang="uk-UA" sz="1500" dirty="0" err="1"/>
              <a:t>зазначення</a:t>
            </a:r>
            <a:r>
              <a:rPr lang="ru-RU" altLang="uk-UA" sz="1500" dirty="0"/>
              <a:t> </a:t>
            </a:r>
            <a:r>
              <a:rPr lang="ru-RU" altLang="uk-UA" sz="1500" dirty="0" err="1"/>
              <a:t>джерела</a:t>
            </a:r>
            <a:r>
              <a:rPr lang="ru-RU" altLang="uk-UA" sz="1500" dirty="0"/>
              <a:t> </a:t>
            </a:r>
            <a:r>
              <a:rPr lang="ru-RU" altLang="uk-UA" sz="1500" dirty="0" err="1"/>
              <a:t>даних</a:t>
            </a:r>
            <a:r>
              <a:rPr lang="ru-RU" altLang="uk-UA" sz="1500" dirty="0"/>
              <a:t>. У </a:t>
            </a:r>
            <a:r>
              <a:rPr lang="ru-RU" altLang="uk-UA" sz="1500" dirty="0" err="1"/>
              <a:t>деяких</a:t>
            </a:r>
            <a:r>
              <a:rPr lang="ru-RU" altLang="uk-UA" sz="1500" dirty="0"/>
              <a:t> </a:t>
            </a:r>
            <a:r>
              <a:rPr lang="ru-RU" altLang="uk-UA" sz="1500" dirty="0" err="1"/>
              <a:t>випадках</a:t>
            </a:r>
            <a:r>
              <a:rPr lang="ru-RU" altLang="uk-UA" sz="1500" dirty="0"/>
              <a:t>, </a:t>
            </a:r>
            <a:r>
              <a:rPr lang="ru-RU" altLang="uk-UA" sz="1500" dirty="0" err="1"/>
              <a:t>виправданих</a:t>
            </a:r>
            <a:r>
              <a:rPr lang="ru-RU" altLang="uk-UA" sz="1500" dirty="0"/>
              <a:t> </a:t>
            </a:r>
            <a:r>
              <a:rPr lang="ru-RU" altLang="uk-UA" sz="1500" dirty="0" err="1"/>
              <a:t>суспільними</a:t>
            </a:r>
            <a:r>
              <a:rPr lang="ru-RU" altLang="uk-UA" sz="1500" dirty="0"/>
              <a:t> </a:t>
            </a:r>
            <a:r>
              <a:rPr lang="ru-RU" altLang="uk-UA" sz="1500" dirty="0" err="1"/>
              <a:t>інтересами</a:t>
            </a:r>
            <a:r>
              <a:rPr lang="ru-RU" altLang="uk-UA" sz="1500" dirty="0"/>
              <a:t>, </a:t>
            </a:r>
            <a:r>
              <a:rPr lang="ru-RU" altLang="uk-UA" sz="1500" dirty="0" err="1"/>
              <a:t>ліцензія</a:t>
            </a:r>
            <a:r>
              <a:rPr lang="ru-RU" altLang="uk-UA" sz="1500" dirty="0"/>
              <a:t> </a:t>
            </a:r>
            <a:r>
              <a:rPr lang="ru-RU" altLang="uk-UA" sz="1500" dirty="0" err="1"/>
              <a:t>може</a:t>
            </a:r>
            <a:r>
              <a:rPr lang="ru-RU" altLang="uk-UA" sz="1500" dirty="0"/>
              <a:t> бути видана, </a:t>
            </a:r>
            <a:r>
              <a:rPr lang="ru-RU" altLang="uk-UA" sz="1500" dirty="0" err="1"/>
              <a:t>встановлюючи</a:t>
            </a:r>
            <a:r>
              <a:rPr lang="ru-RU" altLang="uk-UA" sz="1500" dirty="0"/>
              <a:t> </a:t>
            </a:r>
            <a:r>
              <a:rPr lang="ru-RU" altLang="uk-UA" sz="1500" dirty="0" err="1"/>
              <a:t>умови</a:t>
            </a:r>
            <a:r>
              <a:rPr lang="ru-RU" altLang="uk-UA" sz="1500" dirty="0"/>
              <a:t> </a:t>
            </a:r>
            <a:r>
              <a:rPr lang="ru-RU" altLang="uk-UA" sz="1500" dirty="0" err="1"/>
              <a:t>щодо</a:t>
            </a:r>
            <a:r>
              <a:rPr lang="ru-RU" altLang="uk-UA" sz="1500" dirty="0"/>
              <a:t> повторного </a:t>
            </a:r>
            <a:r>
              <a:rPr lang="ru-RU" altLang="uk-UA" sz="1500" dirty="0" err="1"/>
              <a:t>використання</a:t>
            </a:r>
            <a:r>
              <a:rPr lang="ru-RU" altLang="uk-UA" sz="1500" dirty="0"/>
              <a:t> </a:t>
            </a:r>
            <a:r>
              <a:rPr lang="ru-RU" altLang="uk-UA" sz="1500" dirty="0" err="1"/>
              <a:t>ліцензіатом</a:t>
            </a:r>
            <a:r>
              <a:rPr lang="ru-RU" altLang="uk-UA" sz="1500" dirty="0"/>
              <a:t>, </a:t>
            </a:r>
            <a:r>
              <a:rPr lang="ru-RU" altLang="uk-UA" sz="1500" dirty="0" err="1"/>
              <a:t>що</a:t>
            </a:r>
            <a:r>
              <a:rPr lang="ru-RU" altLang="uk-UA" sz="1500" dirty="0"/>
              <a:t> </a:t>
            </a:r>
            <a:r>
              <a:rPr lang="ru-RU" altLang="uk-UA" sz="1500" dirty="0" err="1"/>
              <a:t>стосується</a:t>
            </a:r>
            <a:r>
              <a:rPr lang="ru-RU" altLang="uk-UA" sz="1500" dirty="0"/>
              <a:t> таких </a:t>
            </a:r>
            <a:r>
              <a:rPr lang="ru-RU" altLang="uk-UA" sz="1500" dirty="0" err="1"/>
              <a:t>питань</a:t>
            </a:r>
            <a:r>
              <a:rPr lang="ru-RU" altLang="uk-UA" sz="1500" dirty="0"/>
              <a:t>, як </a:t>
            </a:r>
            <a:r>
              <a:rPr lang="ru-RU" altLang="uk-UA" sz="1500" dirty="0" err="1"/>
              <a:t>відповідальність</a:t>
            </a:r>
            <a:r>
              <a:rPr lang="ru-RU" altLang="uk-UA" sz="1500" dirty="0"/>
              <a:t>, </a:t>
            </a:r>
            <a:r>
              <a:rPr lang="ru-RU" altLang="uk-UA" sz="1500" dirty="0" err="1"/>
              <a:t>захист</a:t>
            </a:r>
            <a:r>
              <a:rPr lang="ru-RU" altLang="uk-UA" sz="1500" dirty="0"/>
              <a:t> </a:t>
            </a:r>
            <a:r>
              <a:rPr lang="ru-RU" altLang="uk-UA" sz="1500" dirty="0" err="1"/>
              <a:t>персональних</a:t>
            </a:r>
            <a:r>
              <a:rPr lang="ru-RU" altLang="uk-UA" sz="1500" dirty="0"/>
              <a:t> </a:t>
            </a:r>
            <a:r>
              <a:rPr lang="ru-RU" altLang="uk-UA" sz="1500" dirty="0" err="1"/>
              <a:t>даних</a:t>
            </a:r>
            <a:r>
              <a:rPr lang="ru-RU" altLang="uk-UA" sz="1500" dirty="0"/>
              <a:t>, </a:t>
            </a:r>
            <a:r>
              <a:rPr lang="ru-RU" altLang="uk-UA" sz="1500" dirty="0" err="1"/>
              <a:t>належне</a:t>
            </a:r>
            <a:r>
              <a:rPr lang="ru-RU" altLang="uk-UA" sz="1500" dirty="0"/>
              <a:t> </a:t>
            </a:r>
            <a:r>
              <a:rPr lang="ru-RU" altLang="uk-UA" sz="1500" dirty="0" err="1"/>
              <a:t>використання</a:t>
            </a:r>
            <a:r>
              <a:rPr lang="ru-RU" altLang="uk-UA" sz="1500" dirty="0"/>
              <a:t> </a:t>
            </a:r>
            <a:r>
              <a:rPr lang="ru-RU" altLang="uk-UA" sz="1500" dirty="0" err="1"/>
              <a:t>документів</a:t>
            </a:r>
            <a:r>
              <a:rPr lang="ru-RU" altLang="uk-UA" sz="1500" dirty="0"/>
              <a:t>, </a:t>
            </a:r>
            <a:r>
              <a:rPr lang="ru-RU" altLang="uk-UA" sz="1500" dirty="0" err="1"/>
              <a:t>гарантія</a:t>
            </a:r>
            <a:r>
              <a:rPr lang="ru-RU" altLang="uk-UA" sz="1500" dirty="0"/>
              <a:t> </a:t>
            </a:r>
            <a:r>
              <a:rPr lang="ru-RU" altLang="uk-UA" sz="1500" dirty="0" err="1"/>
              <a:t>незміни</a:t>
            </a:r>
            <a:r>
              <a:rPr lang="ru-RU" altLang="uk-UA" sz="1500" dirty="0"/>
              <a:t> і </a:t>
            </a:r>
            <a:r>
              <a:rPr lang="ru-RU" altLang="uk-UA" sz="1500" dirty="0" err="1"/>
              <a:t>підтвердження</a:t>
            </a:r>
            <a:r>
              <a:rPr lang="ru-RU" altLang="uk-UA" sz="1500" dirty="0"/>
              <a:t> </a:t>
            </a:r>
            <a:r>
              <a:rPr lang="ru-RU" altLang="uk-UA" sz="1500" dirty="0" err="1"/>
              <a:t>джерела</a:t>
            </a:r>
            <a:r>
              <a:rPr lang="ru-RU" altLang="uk-UA" sz="1500" dirty="0"/>
              <a:t>.</a:t>
            </a:r>
            <a:endParaRPr lang="en-GB" altLang="uk-UA" sz="1500" dirty="0"/>
          </a:p>
          <a:p>
            <a:pPr marL="0" lvl="1" indent="0" algn="just" eaLnBrk="1" hangingPunct="1">
              <a:spcBef>
                <a:spcPts val="0"/>
              </a:spcBef>
              <a:spcAft>
                <a:spcPts val="1200"/>
              </a:spcAft>
              <a:buClr>
                <a:srgbClr val="FFC000"/>
              </a:buClr>
              <a:buSzPct val="100000"/>
              <a:buNone/>
              <a:defRPr/>
            </a:pPr>
            <a:r>
              <a:rPr lang="en-GB" altLang="uk-UA" sz="1500" dirty="0"/>
              <a:t>DOAJ</a:t>
            </a:r>
            <a:r>
              <a:rPr lang="uk-UA" altLang="uk-UA" sz="1500" dirty="0"/>
              <a:t>: </a:t>
            </a:r>
            <a:r>
              <a:rPr lang="ru-RU" altLang="uk-UA" sz="1500" dirty="0"/>
              <a:t>З 22125 </a:t>
            </a:r>
            <a:r>
              <a:rPr lang="ru-RU" altLang="uk-UA" sz="1500" dirty="0" err="1"/>
              <a:t>журналів</a:t>
            </a:r>
            <a:r>
              <a:rPr lang="ru-RU" altLang="uk-UA" sz="1500" dirty="0"/>
              <a:t> </a:t>
            </a:r>
            <a:r>
              <a:rPr lang="ru-RU" altLang="uk-UA" sz="1500" dirty="0" err="1"/>
              <a:t>вільного</a:t>
            </a:r>
            <a:r>
              <a:rPr lang="ru-RU" altLang="uk-UA" sz="1500" dirty="0"/>
              <a:t> доступу, </a:t>
            </a:r>
            <a:r>
              <a:rPr lang="ru-RU" altLang="uk-UA" sz="1500" dirty="0" err="1"/>
              <a:t>вказаних</a:t>
            </a:r>
            <a:r>
              <a:rPr lang="ru-RU" altLang="uk-UA" sz="1500" dirty="0"/>
              <a:t> у </a:t>
            </a:r>
            <a:r>
              <a:rPr lang="ru-RU" altLang="uk-UA" sz="1500" dirty="0" err="1"/>
              <a:t>директорії</a:t>
            </a:r>
            <a:r>
              <a:rPr lang="ru-RU" altLang="uk-UA" sz="1500" dirty="0"/>
              <a:t>, 51% - </a:t>
            </a:r>
            <a:r>
              <a:rPr lang="ru-RU" altLang="uk-UA" sz="1500" dirty="0" err="1"/>
              <a:t>журналів</a:t>
            </a:r>
            <a:r>
              <a:rPr lang="ru-RU" altLang="uk-UA" sz="1500" dirty="0"/>
              <a:t> </a:t>
            </a:r>
            <a:r>
              <a:rPr lang="ru-RU" altLang="uk-UA" sz="1500" dirty="0" err="1"/>
              <a:t>застосовує</a:t>
            </a:r>
            <a:r>
              <a:rPr lang="ru-RU" altLang="uk-UA" sz="1500" dirty="0"/>
              <a:t> </a:t>
            </a:r>
            <a:r>
              <a:rPr lang="ru-RU" altLang="uk-UA" sz="1500" dirty="0" err="1"/>
              <a:t>ліцензію</a:t>
            </a:r>
            <a:r>
              <a:rPr lang="ru-RU" altLang="uk-UA" sz="1500" dirty="0"/>
              <a:t> СС </a:t>
            </a:r>
            <a:r>
              <a:rPr lang="en-GB" altLang="uk-UA" sz="1500" dirty="0"/>
              <a:t>BY; </a:t>
            </a:r>
            <a:r>
              <a:rPr lang="uk-UA" altLang="uk-UA" sz="1500" dirty="0"/>
              <a:t>24%</a:t>
            </a:r>
            <a:r>
              <a:rPr lang="en-GB" altLang="uk-UA" sz="1500" dirty="0"/>
              <a:t>– </a:t>
            </a:r>
            <a:r>
              <a:rPr lang="ru-RU" altLang="uk-UA" sz="1500" dirty="0"/>
              <a:t>СС </a:t>
            </a:r>
            <a:r>
              <a:rPr lang="en-GB" altLang="uk-UA" sz="1500" dirty="0"/>
              <a:t>BY NC-ND </a:t>
            </a:r>
            <a:r>
              <a:rPr lang="uk-UA" altLang="uk-UA" sz="1500" dirty="0"/>
              <a:t>та </a:t>
            </a:r>
            <a:r>
              <a:rPr lang="en-GB" altLang="uk-UA" sz="1500" dirty="0"/>
              <a:t>CC BY-ND; 381 –Publishing own license; 9% CC BY NC-SA; 8% - CC BY SA; 22% - CC BY NC </a:t>
            </a:r>
            <a:r>
              <a:rPr lang="uk-UA" altLang="uk-UA" sz="1500" dirty="0"/>
              <a:t>тощо (на 19.10.2025).</a:t>
            </a:r>
            <a:r>
              <a:rPr lang="en-GB" altLang="uk-UA" sz="1500" dirty="0"/>
              <a:t> </a:t>
            </a:r>
            <a:endParaRPr lang="ru-RU" altLang="uk-UA" sz="1500" dirty="0"/>
          </a:p>
          <a:p>
            <a:pPr marL="0" lvl="1" indent="0" algn="just" eaLnBrk="1" hangingPunct="1">
              <a:spcBef>
                <a:spcPts val="0"/>
              </a:spcBef>
              <a:spcAft>
                <a:spcPts val="1200"/>
              </a:spcAft>
              <a:buClr>
                <a:srgbClr val="FFC000"/>
              </a:buClr>
              <a:buSzPct val="100000"/>
              <a:buNone/>
              <a:defRPr/>
            </a:pPr>
            <a:r>
              <a:rPr lang="ru-RU" altLang="uk-UA" sz="1500" dirty="0"/>
              <a:t>6. </a:t>
            </a:r>
            <a:r>
              <a:rPr lang="ru-RU" altLang="uk-UA" sz="1500" b="1" dirty="0"/>
              <a:t>Право на </a:t>
            </a:r>
            <a:r>
              <a:rPr lang="ru-RU" altLang="uk-UA" sz="1500" b="1" dirty="0" err="1"/>
              <a:t>вторинну</a:t>
            </a:r>
            <a:r>
              <a:rPr lang="ru-RU" altLang="uk-UA" sz="1500" b="1" dirty="0"/>
              <a:t> </a:t>
            </a:r>
            <a:r>
              <a:rPr lang="ru-RU" altLang="uk-UA" sz="1500" b="1" dirty="0" err="1"/>
              <a:t>публікацію</a:t>
            </a:r>
            <a:r>
              <a:rPr lang="ru-RU" altLang="uk-UA" sz="1500" b="1" dirty="0"/>
              <a:t>. </a:t>
            </a:r>
            <a:r>
              <a:rPr lang="ru-RU" altLang="uk-UA" sz="1500" dirty="0"/>
              <a:t>У </a:t>
            </a:r>
            <a:r>
              <a:rPr lang="ru-RU" altLang="uk-UA" sz="1500" dirty="0" err="1"/>
              <a:t>проєкті</a:t>
            </a:r>
            <a:r>
              <a:rPr lang="ru-RU" altLang="uk-UA" sz="1500" dirty="0"/>
              <a:t> Закону про </a:t>
            </a:r>
            <a:r>
              <a:rPr lang="ru-RU" altLang="uk-UA" sz="1500" dirty="0" err="1"/>
              <a:t>відкриту</a:t>
            </a:r>
            <a:r>
              <a:rPr lang="ru-RU" altLang="uk-UA" sz="1500" dirty="0"/>
              <a:t> науку </a:t>
            </a:r>
            <a:r>
              <a:rPr lang="ru-RU" altLang="uk-UA" sz="1500" dirty="0" err="1"/>
              <a:t>пропонувалося</a:t>
            </a:r>
            <a:r>
              <a:rPr lang="ru-RU" altLang="uk-UA" sz="1500" dirty="0"/>
              <a:t> ввести в </a:t>
            </a:r>
            <a:r>
              <a:rPr lang="ru-RU" altLang="uk-UA" sz="1500" dirty="0" err="1"/>
              <a:t>Україні</a:t>
            </a:r>
            <a:r>
              <a:rPr lang="ru-RU" altLang="uk-UA" sz="1500" dirty="0"/>
              <a:t> </a:t>
            </a:r>
            <a:r>
              <a:rPr lang="ru-RU" altLang="uk-UA" sz="1500" dirty="0" err="1"/>
              <a:t>положення</a:t>
            </a:r>
            <a:r>
              <a:rPr lang="ru-RU" altLang="uk-UA" sz="1500" dirty="0"/>
              <a:t> </a:t>
            </a:r>
            <a:r>
              <a:rPr lang="ru-RU" altLang="uk-UA" sz="1500" dirty="0" err="1"/>
              <a:t>щодо</a:t>
            </a:r>
            <a:r>
              <a:rPr lang="ru-RU" altLang="uk-UA" sz="1500" dirty="0"/>
              <a:t> </a:t>
            </a:r>
            <a:r>
              <a:rPr lang="ru-RU" altLang="uk-UA" sz="1500" dirty="0" err="1"/>
              <a:t>вторинної</a:t>
            </a:r>
            <a:r>
              <a:rPr lang="ru-RU" altLang="uk-UA" sz="1500" dirty="0"/>
              <a:t> </a:t>
            </a:r>
            <a:r>
              <a:rPr lang="ru-RU" altLang="uk-UA" sz="1500" dirty="0" err="1"/>
              <a:t>публікації</a:t>
            </a:r>
            <a:r>
              <a:rPr lang="ru-RU" altLang="uk-UA" sz="1500" dirty="0"/>
              <a:t> як </a:t>
            </a:r>
            <a:r>
              <a:rPr lang="ru-RU" altLang="uk-UA" sz="1500" dirty="0" err="1"/>
              <a:t>це</a:t>
            </a:r>
            <a:r>
              <a:rPr lang="ru-RU" altLang="uk-UA" sz="1500" dirty="0"/>
              <a:t> </a:t>
            </a:r>
            <a:r>
              <a:rPr lang="ru-RU" altLang="uk-UA" sz="1500" dirty="0" err="1"/>
              <a:t>має</a:t>
            </a:r>
            <a:r>
              <a:rPr lang="ru-RU" altLang="uk-UA" sz="1500" dirty="0"/>
              <a:t> </a:t>
            </a:r>
            <a:r>
              <a:rPr lang="ru-RU" altLang="uk-UA" sz="1500" dirty="0" err="1"/>
              <a:t>місце</a:t>
            </a:r>
            <a:r>
              <a:rPr lang="ru-RU" altLang="uk-UA" sz="1500" dirty="0"/>
              <a:t> в </a:t>
            </a:r>
            <a:r>
              <a:rPr lang="ru-RU" altLang="uk-UA" sz="1500" dirty="0" err="1"/>
              <a:t>окремих</a:t>
            </a:r>
            <a:r>
              <a:rPr lang="ru-RU" altLang="uk-UA" sz="1500" dirty="0"/>
              <a:t> державах-членах ЄС. </a:t>
            </a:r>
          </a:p>
          <a:p>
            <a:pPr marL="0" lvl="1" indent="0" algn="just" eaLnBrk="1" hangingPunct="1">
              <a:spcBef>
                <a:spcPts val="0"/>
              </a:spcBef>
              <a:spcAft>
                <a:spcPts val="1200"/>
              </a:spcAft>
              <a:buClr>
                <a:srgbClr val="FFC000"/>
              </a:buClr>
              <a:buSzPct val="100000"/>
              <a:buNone/>
              <a:defRPr/>
            </a:pPr>
            <a:r>
              <a:rPr lang="ru-RU" altLang="uk-UA" sz="1500" dirty="0" err="1"/>
              <a:t>Вказане</a:t>
            </a:r>
            <a:r>
              <a:rPr lang="ru-RU" altLang="uk-UA" sz="1500" dirty="0"/>
              <a:t> не </a:t>
            </a:r>
            <a:r>
              <a:rPr lang="ru-RU" altLang="uk-UA" sz="1500" dirty="0" err="1"/>
              <a:t>було</a:t>
            </a:r>
            <a:r>
              <a:rPr lang="ru-RU" altLang="uk-UA" sz="1500" dirty="0"/>
              <a:t> </a:t>
            </a:r>
            <a:r>
              <a:rPr lang="ru-RU" altLang="uk-UA" sz="1500" dirty="0" err="1"/>
              <a:t>підтримане</a:t>
            </a:r>
            <a:r>
              <a:rPr lang="ru-RU" altLang="uk-UA" sz="1500" dirty="0"/>
              <a:t>. В </a:t>
            </a:r>
            <a:r>
              <a:rPr lang="ru-RU" altLang="uk-UA" sz="1500" dirty="0" err="1"/>
              <a:t>Україні</a:t>
            </a:r>
            <a:r>
              <a:rPr lang="ru-RU" altLang="uk-UA" sz="1500" dirty="0"/>
              <a:t> </a:t>
            </a:r>
            <a:r>
              <a:rPr lang="ru-RU" altLang="uk-UA" sz="1500" dirty="0" err="1"/>
              <a:t>відсутні</a:t>
            </a:r>
            <a:r>
              <a:rPr lang="ru-RU" altLang="uk-UA" sz="1500" dirty="0"/>
              <a:t> </a:t>
            </a:r>
            <a:r>
              <a:rPr lang="ru-RU" altLang="uk-UA" sz="1500" dirty="0" err="1"/>
              <a:t>підстави</a:t>
            </a:r>
            <a:r>
              <a:rPr lang="ru-RU" altLang="uk-UA" sz="1500" dirty="0"/>
              <a:t> для </a:t>
            </a:r>
            <a:r>
              <a:rPr lang="ru-RU" altLang="uk-UA" sz="1500" dirty="0" err="1"/>
              <a:t>ведення</a:t>
            </a:r>
            <a:r>
              <a:rPr lang="ru-RU" altLang="uk-UA" sz="1500" dirty="0"/>
              <a:t> такого права з </a:t>
            </a:r>
            <a:r>
              <a:rPr lang="ru-RU" altLang="uk-UA" sz="1500" dirty="0" err="1"/>
              <a:t>врахуванням</a:t>
            </a:r>
            <a:r>
              <a:rPr lang="ru-RU" altLang="uk-UA" sz="1500" dirty="0"/>
              <a:t> </a:t>
            </a:r>
            <a:r>
              <a:rPr lang="ru-RU" altLang="uk-UA" sz="1500" dirty="0" err="1"/>
              <a:t>оприлюднення</a:t>
            </a:r>
            <a:r>
              <a:rPr lang="ru-RU" altLang="uk-UA" sz="1500" dirty="0"/>
              <a:t> у </a:t>
            </a:r>
            <a:r>
              <a:rPr lang="ru-RU" altLang="uk-UA" sz="1500" dirty="0" err="1"/>
              <a:t>відкритому</a:t>
            </a:r>
            <a:r>
              <a:rPr lang="ru-RU" altLang="uk-UA" sz="1500" dirty="0"/>
              <a:t> </a:t>
            </a:r>
            <a:r>
              <a:rPr lang="ru-RU" altLang="uk-UA" sz="1500" dirty="0" err="1"/>
              <a:t>доступі</a:t>
            </a:r>
            <a:r>
              <a:rPr lang="ru-RU" altLang="uk-UA" sz="1500" dirty="0"/>
              <a:t> статей </a:t>
            </a:r>
            <a:r>
              <a:rPr lang="ru-RU" altLang="uk-UA" sz="1500" dirty="0" err="1"/>
              <a:t>наукових</a:t>
            </a:r>
            <a:r>
              <a:rPr lang="ru-RU" altLang="uk-UA" sz="1500" dirty="0"/>
              <a:t> </a:t>
            </a:r>
            <a:r>
              <a:rPr lang="ru-RU" altLang="uk-UA" sz="1500" dirty="0" err="1"/>
              <a:t>журналів</a:t>
            </a:r>
            <a:r>
              <a:rPr lang="ru-RU" altLang="uk-UA" sz="1500" dirty="0"/>
              <a:t> з 2008 р. У </a:t>
            </a:r>
            <a:r>
              <a:rPr lang="ru-RU" altLang="uk-UA" sz="1500" dirty="0" err="1"/>
              <a:t>випадку</a:t>
            </a:r>
            <a:r>
              <a:rPr lang="ru-RU" altLang="uk-UA" sz="1500" dirty="0"/>
              <a:t> </a:t>
            </a:r>
            <a:r>
              <a:rPr lang="ru-RU" altLang="uk-UA" sz="1500" dirty="0" err="1"/>
              <a:t>ухвалення</a:t>
            </a:r>
            <a:r>
              <a:rPr lang="ru-RU" altLang="uk-UA" sz="1500" dirty="0"/>
              <a:t> в ЄС акта </a:t>
            </a:r>
            <a:r>
              <a:rPr lang="ru-RU" altLang="uk-UA" sz="1500" dirty="0" err="1"/>
              <a:t>гармонізації</a:t>
            </a:r>
            <a:r>
              <a:rPr lang="ru-RU" altLang="uk-UA" sz="1500" dirty="0"/>
              <a:t> </a:t>
            </a:r>
            <a:r>
              <a:rPr lang="ru-RU" altLang="uk-UA" sz="1500" dirty="0" err="1"/>
              <a:t>щодо</a:t>
            </a:r>
            <a:r>
              <a:rPr lang="ru-RU" altLang="uk-UA" sz="1500" dirty="0"/>
              <a:t> </a:t>
            </a:r>
            <a:r>
              <a:rPr lang="ru-RU" altLang="uk-UA" sz="1500" dirty="0" err="1"/>
              <a:t>вторинної</a:t>
            </a:r>
            <a:r>
              <a:rPr lang="ru-RU" altLang="uk-UA" sz="1500" dirty="0"/>
              <a:t> </a:t>
            </a:r>
            <a:r>
              <a:rPr lang="ru-RU" altLang="uk-UA" sz="1500" dirty="0" err="1"/>
              <a:t>піблікації</a:t>
            </a:r>
            <a:r>
              <a:rPr lang="ru-RU" altLang="uk-UA" sz="1500" dirty="0"/>
              <a:t> – </a:t>
            </a:r>
            <a:r>
              <a:rPr lang="ru-RU" altLang="uk-UA" sz="1500" dirty="0" err="1"/>
              <a:t>його</a:t>
            </a:r>
            <a:r>
              <a:rPr lang="ru-RU" altLang="uk-UA" sz="1500" dirty="0"/>
              <a:t> у </a:t>
            </a:r>
            <a:r>
              <a:rPr lang="ru-RU" altLang="uk-UA" sz="1500" dirty="0" err="1"/>
              <a:t>встановленому</a:t>
            </a:r>
            <a:r>
              <a:rPr lang="ru-RU" altLang="uk-UA" sz="1500" dirty="0"/>
              <a:t> порядку буде </a:t>
            </a:r>
            <a:r>
              <a:rPr lang="ru-RU" altLang="uk-UA" sz="1500" dirty="0" err="1"/>
              <a:t>імплементовано</a:t>
            </a:r>
            <a:r>
              <a:rPr lang="ru-RU" altLang="uk-UA" sz="1500" dirty="0"/>
              <a:t> в </a:t>
            </a:r>
            <a:r>
              <a:rPr lang="ru-RU" altLang="uk-UA" sz="1500" dirty="0" err="1"/>
              <a:t>Україні</a:t>
            </a:r>
            <a:r>
              <a:rPr lang="ru-RU" altLang="uk-UA" sz="1500" dirty="0"/>
              <a:t>.</a:t>
            </a:r>
          </a:p>
          <a:p>
            <a:pPr marL="0" lvl="1" indent="0" algn="just" eaLnBrk="1" hangingPunct="1">
              <a:spcBef>
                <a:spcPts val="0"/>
              </a:spcBef>
              <a:spcAft>
                <a:spcPts val="900"/>
              </a:spcAft>
              <a:buClr>
                <a:srgbClr val="FFC000"/>
              </a:buClr>
              <a:buSzPct val="100000"/>
              <a:buNone/>
              <a:defRPr/>
            </a:pPr>
            <a:endParaRPr lang="ru-RU" altLang="uk-UA" sz="1600" dirty="0"/>
          </a:p>
          <a:p>
            <a:pPr marL="0" lvl="1" indent="0" algn="just" eaLnBrk="1" hangingPunct="1">
              <a:spcBef>
                <a:spcPts val="0"/>
              </a:spcBef>
              <a:spcAft>
                <a:spcPts val="900"/>
              </a:spcAft>
              <a:buClr>
                <a:srgbClr val="FFC000"/>
              </a:buClr>
              <a:buSzPct val="100000"/>
              <a:buNone/>
              <a:defRPr/>
            </a:pPr>
            <a:endParaRPr lang="ru-RU" altLang="uk-UA" sz="1600" noProof="0" dirty="0"/>
          </a:p>
          <a:p>
            <a:pPr marL="0" lvl="1" indent="0" algn="just" eaLnBrk="1" hangingPunct="1">
              <a:spcBef>
                <a:spcPts val="0"/>
              </a:spcBef>
              <a:spcAft>
                <a:spcPts val="900"/>
              </a:spcAft>
              <a:buClr>
                <a:srgbClr val="FFC000"/>
              </a:buClr>
              <a:buSzPct val="100000"/>
              <a:buNone/>
              <a:defRPr/>
            </a:pPr>
            <a:endParaRPr lang="ru-RU" altLang="uk-UA" sz="1600" dirty="0"/>
          </a:p>
          <a:p>
            <a:pPr lvl="1" eaLnBrk="1" hangingPunct="1">
              <a:spcBef>
                <a:spcPts val="0"/>
              </a:spcBef>
              <a:spcAft>
                <a:spcPts val="1200"/>
              </a:spcAft>
              <a:buClr>
                <a:srgbClr val="FFC000"/>
              </a:buClr>
              <a:buSzPct val="100000"/>
              <a:buFont typeface="Wingdings" pitchFamily="2" charset="2"/>
              <a:buChar char="Ø"/>
              <a:defRPr/>
            </a:pPr>
            <a:endParaRPr lang="en-GB" altLang="uk-UA" sz="1600" noProof="0" dirty="0"/>
          </a:p>
        </p:txBody>
      </p:sp>
    </p:spTree>
    <p:extLst>
      <p:ext uri="{BB962C8B-B14F-4D97-AF65-F5344CB8AC3E}">
        <p14:creationId xmlns:p14="http://schemas.microsoft.com/office/powerpoint/2010/main" val="309366193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8313" y="765175"/>
            <a:ext cx="8229600" cy="503238"/>
          </a:xfrm>
        </p:spPr>
        <p:txBody>
          <a:bodyPr/>
          <a:lstStyle/>
          <a:p>
            <a:pPr algn="ctr" eaLnBrk="1" hangingPunct="1"/>
            <a:r>
              <a:rPr lang="uk-UA" altLang="uk-UA" sz="2400" b="1" noProof="0" dirty="0">
                <a:latin typeface="Arial" charset="0"/>
              </a:rPr>
              <a:t>Відкрита наука в НАН України: 2022 – 2025 рр.</a:t>
            </a:r>
          </a:p>
        </p:txBody>
      </p:sp>
      <p:sp>
        <p:nvSpPr>
          <p:cNvPr id="4099" name="Rectangle 3"/>
          <p:cNvSpPr>
            <a:spLocks noGrp="1" noChangeArrowheads="1"/>
          </p:cNvSpPr>
          <p:nvPr>
            <p:ph type="body" idx="1"/>
          </p:nvPr>
        </p:nvSpPr>
        <p:spPr>
          <a:xfrm>
            <a:off x="335026" y="1700808"/>
            <a:ext cx="8496174" cy="5040560"/>
          </a:xfrm>
        </p:spPr>
        <p:txBody>
          <a:bodyPr/>
          <a:lstStyle/>
          <a:p>
            <a:pPr marL="628650" indent="-285750">
              <a:spcAft>
                <a:spcPts val="1200"/>
              </a:spcAft>
              <a:buFont typeface="Wingdings" pitchFamily="2" charset="2"/>
              <a:buChar char="q"/>
            </a:pPr>
            <a:r>
              <a:rPr lang="uk-UA" sz="1500" kern="100" dirty="0">
                <a:ea typeface="Calibri" panose="020F0502020204030204" pitchFamily="34" charset="0"/>
                <a:cs typeface="Times New Roman" panose="02020603050405020304" pitchFamily="18" charset="0"/>
              </a:rPr>
              <a:t>Постанова від 02.11.2022 № 327 “Щодо участі НАН України в реалізації європейських принципів відкритої науки“.</a:t>
            </a:r>
          </a:p>
          <a:p>
            <a:pPr marL="628650" indent="-285750">
              <a:spcAft>
                <a:spcPts val="1200"/>
              </a:spcAft>
              <a:buFont typeface="Wingdings" pitchFamily="2" charset="2"/>
              <a:buChar char="q"/>
            </a:pPr>
            <a:r>
              <a:rPr lang="uk-UA" sz="1500" kern="100" dirty="0">
                <a:ea typeface="Calibri" panose="020F0502020204030204" pitchFamily="34" charset="0"/>
                <a:cs typeface="Times New Roman" panose="02020603050405020304" pitchFamily="18" charset="0"/>
              </a:rPr>
              <a:t>Започатковано науково-технічний </a:t>
            </a:r>
            <a:r>
              <a:rPr lang="uk-UA" sz="1500" kern="100" dirty="0" err="1">
                <a:ea typeface="Calibri" panose="020F0502020204030204" pitchFamily="34" charset="0"/>
                <a:cs typeface="Times New Roman" panose="02020603050405020304" pitchFamily="18" charset="0"/>
              </a:rPr>
              <a:t>проєкт</a:t>
            </a:r>
            <a:r>
              <a:rPr lang="uk-UA" sz="1500" kern="100" dirty="0">
                <a:ea typeface="Calibri" panose="020F0502020204030204" pitchFamily="34" charset="0"/>
                <a:cs typeface="Times New Roman" panose="02020603050405020304" pitchFamily="18" charset="0"/>
              </a:rPr>
              <a:t> “Створення й впровадження інфраструктури відкритої науки в НАН України (</a:t>
            </a:r>
            <a:r>
              <a:rPr lang="en-GB" sz="1500" kern="100" dirty="0">
                <a:ea typeface="Calibri" panose="020F0502020204030204" pitchFamily="34" charset="0"/>
                <a:cs typeface="Times New Roman" panose="02020603050405020304" pitchFamily="18" charset="0"/>
              </a:rPr>
              <a:t>OPENS)“ </a:t>
            </a:r>
            <a:r>
              <a:rPr lang="uk-UA" sz="1500" kern="100" dirty="0">
                <a:ea typeface="Calibri" panose="020F0502020204030204" pitchFamily="34" charset="0"/>
                <a:cs typeface="Times New Roman" panose="02020603050405020304" pitchFamily="18" charset="0"/>
              </a:rPr>
              <a:t>на 2023-2024 рр., що передбачав створення в НАН України: </a:t>
            </a:r>
          </a:p>
          <a:p>
            <a:pPr marL="1028700" lvl="1">
              <a:spcAft>
                <a:spcPts val="1200"/>
              </a:spcAft>
              <a:buFont typeface="Wingdings" pitchFamily="2" charset="2"/>
              <a:buChar char="Ø"/>
            </a:pPr>
            <a:r>
              <a:rPr lang="uk-UA" sz="1500" kern="100" dirty="0" err="1">
                <a:ea typeface="Calibri" panose="020F0502020204030204" pitchFamily="34" charset="0"/>
                <a:cs typeface="Times New Roman" panose="02020603050405020304" pitchFamily="18" charset="0"/>
              </a:rPr>
              <a:t>Харвестера</a:t>
            </a:r>
            <a:r>
              <a:rPr lang="uk-UA" sz="1500" kern="100" dirty="0">
                <a:ea typeface="Calibri" panose="020F0502020204030204" pitchFamily="34" charset="0"/>
                <a:cs typeface="Times New Roman" panose="02020603050405020304" pitchFamily="18" charset="0"/>
              </a:rPr>
              <a:t> відкритої науки, </a:t>
            </a:r>
          </a:p>
          <a:p>
            <a:pPr marL="1028700" lvl="1">
              <a:spcAft>
                <a:spcPts val="1200"/>
              </a:spcAft>
              <a:buFont typeface="Wingdings" pitchFamily="2" charset="2"/>
              <a:buChar char="Ø"/>
            </a:pPr>
            <a:r>
              <a:rPr lang="uk-UA" sz="1500" kern="100" dirty="0">
                <a:ea typeface="Calibri" panose="020F0502020204030204" pitchFamily="34" charset="0"/>
                <a:cs typeface="Times New Roman" panose="02020603050405020304" pitchFamily="18" charset="0"/>
              </a:rPr>
              <a:t>Універсальної видавничої платформи журналів НАН України,</a:t>
            </a:r>
          </a:p>
          <a:p>
            <a:pPr marL="1028700" lvl="1">
              <a:spcAft>
                <a:spcPts val="1200"/>
              </a:spcAft>
              <a:buFont typeface="Wingdings" pitchFamily="2" charset="2"/>
              <a:buChar char="Ø"/>
            </a:pPr>
            <a:r>
              <a:rPr lang="uk-UA" sz="1500" kern="100" dirty="0" err="1">
                <a:ea typeface="Calibri" panose="020F0502020204030204" pitchFamily="34" charset="0"/>
                <a:cs typeface="Times New Roman" panose="02020603050405020304" pitchFamily="18" charset="0"/>
              </a:rPr>
              <a:t>Репозитарію</a:t>
            </a:r>
            <a:r>
              <a:rPr lang="uk-UA" sz="1500" kern="100" dirty="0">
                <a:ea typeface="Calibri" panose="020F0502020204030204" pitchFamily="34" charset="0"/>
                <a:cs typeface="Times New Roman" panose="02020603050405020304" pitchFamily="18" charset="0"/>
              </a:rPr>
              <a:t> наукових текстів, </a:t>
            </a:r>
          </a:p>
          <a:p>
            <a:pPr marL="1028700" lvl="1">
              <a:spcAft>
                <a:spcPts val="1200"/>
              </a:spcAft>
              <a:buFont typeface="Wingdings" pitchFamily="2" charset="2"/>
              <a:buChar char="Ø"/>
            </a:pPr>
            <a:r>
              <a:rPr lang="uk-UA" sz="1500" kern="100" dirty="0" err="1">
                <a:ea typeface="Calibri" panose="020F0502020204030204" pitchFamily="34" charset="0"/>
                <a:cs typeface="Times New Roman" panose="02020603050405020304" pitchFamily="18" charset="0"/>
              </a:rPr>
              <a:t>Репозитарію</a:t>
            </a:r>
            <a:r>
              <a:rPr lang="uk-UA" sz="1500" kern="100" dirty="0">
                <a:ea typeface="Calibri" panose="020F0502020204030204" pitchFamily="34" charset="0"/>
                <a:cs typeface="Times New Roman" panose="02020603050405020304" pitchFamily="18" charset="0"/>
              </a:rPr>
              <a:t> відкритих даних, </a:t>
            </a:r>
          </a:p>
          <a:p>
            <a:pPr marL="1028700" lvl="1">
              <a:spcAft>
                <a:spcPts val="1200"/>
              </a:spcAft>
              <a:buFont typeface="Wingdings" pitchFamily="2" charset="2"/>
              <a:buChar char="Ø"/>
            </a:pPr>
            <a:r>
              <a:rPr lang="uk-UA" sz="1500" kern="100" dirty="0">
                <a:ea typeface="Calibri" panose="020F0502020204030204" pitchFamily="34" charset="0"/>
                <a:cs typeface="Times New Roman" panose="02020603050405020304" pitchFamily="18" charset="0"/>
              </a:rPr>
              <a:t>Архіву препринтів, </a:t>
            </a:r>
          </a:p>
          <a:p>
            <a:pPr marL="1028700" lvl="1">
              <a:spcAft>
                <a:spcPts val="1200"/>
              </a:spcAft>
              <a:buFont typeface="Wingdings" pitchFamily="2" charset="2"/>
              <a:buChar char="Ø"/>
            </a:pPr>
            <a:r>
              <a:rPr lang="uk-UA" sz="1500" kern="100" dirty="0">
                <a:ea typeface="Calibri" panose="020F0502020204030204" pitchFamily="34" charset="0"/>
                <a:cs typeface="Times New Roman" panose="02020603050405020304" pitchFamily="18" charset="0"/>
              </a:rPr>
              <a:t>он-лайн платформи “Відкрита наука в НАН України“,</a:t>
            </a:r>
          </a:p>
          <a:p>
            <a:pPr marL="1028700" lvl="1">
              <a:spcAft>
                <a:spcPts val="1200"/>
              </a:spcAft>
              <a:buFont typeface="Wingdings" pitchFamily="2" charset="2"/>
              <a:buChar char="Ø"/>
            </a:pPr>
            <a:r>
              <a:rPr lang="uk-UA" sz="1500" kern="100" dirty="0">
                <a:ea typeface="Calibri" panose="020F0502020204030204" pitchFamily="34" charset="0"/>
                <a:cs typeface="Times New Roman" panose="02020603050405020304" pitchFamily="18" charset="0"/>
              </a:rPr>
              <a:t>підготовку нормативних актів для забезпечення реалізації ВН.</a:t>
            </a:r>
          </a:p>
          <a:p>
            <a:pPr marL="628650" indent="-285750">
              <a:spcAft>
                <a:spcPts val="600"/>
              </a:spcAft>
              <a:buFont typeface="Wingdings" pitchFamily="2" charset="2"/>
              <a:buChar char="q"/>
            </a:pPr>
            <a:endParaRPr lang="uk-UA" sz="1800" b="1" kern="1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605095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76672"/>
            <a:ext cx="8229600" cy="792088"/>
          </a:xfrm>
        </p:spPr>
        <p:txBody>
          <a:bodyPr/>
          <a:lstStyle/>
          <a:p>
            <a:pPr algn="ctr" eaLnBrk="1" hangingPunct="1"/>
            <a:r>
              <a:rPr lang="uk-UA" altLang="uk-UA" sz="2400" b="1" noProof="0">
                <a:latin typeface="Arial" charset="0"/>
              </a:rPr>
              <a:t>Нормативне забезпечення відкритої науки в НАН України</a:t>
            </a:r>
          </a:p>
        </p:txBody>
      </p:sp>
      <p:sp>
        <p:nvSpPr>
          <p:cNvPr id="4099" name="Rectangle 3"/>
          <p:cNvSpPr>
            <a:spLocks noGrp="1" noChangeArrowheads="1"/>
          </p:cNvSpPr>
          <p:nvPr>
            <p:ph type="body" idx="1"/>
          </p:nvPr>
        </p:nvSpPr>
        <p:spPr>
          <a:xfrm>
            <a:off x="323528" y="1484784"/>
            <a:ext cx="8795320" cy="5256038"/>
          </a:xfrm>
        </p:spPr>
        <p:txBody>
          <a:bodyPr/>
          <a:lstStyle/>
          <a:p>
            <a:pPr marL="57150" indent="0" eaLnBrk="1" hangingPunct="1">
              <a:spcBef>
                <a:spcPts val="0"/>
              </a:spcBef>
              <a:spcAft>
                <a:spcPts val="1200"/>
              </a:spcAft>
              <a:buClr>
                <a:srgbClr val="FFC000"/>
              </a:buClr>
              <a:buSzPct val="100000"/>
              <a:buNone/>
              <a:defRPr/>
            </a:pPr>
            <a:r>
              <a:rPr lang="uk-UA" altLang="uk-UA" sz="1500" noProof="0" dirty="0"/>
              <a:t>1) Концепція реалізації європейських принципів відкритої науки в НАН України на 2024–2030 роки, постанова НАН України від 29.11.2023  № 400</a:t>
            </a:r>
          </a:p>
          <a:p>
            <a:pPr marL="57150" indent="0" eaLnBrk="1" hangingPunct="1">
              <a:spcBef>
                <a:spcPts val="0"/>
              </a:spcBef>
              <a:spcAft>
                <a:spcPts val="1200"/>
              </a:spcAft>
              <a:buClr>
                <a:srgbClr val="FFC000"/>
              </a:buClr>
              <a:buSzPct val="100000"/>
              <a:buNone/>
              <a:defRPr/>
            </a:pPr>
            <a:r>
              <a:rPr lang="uk-UA" altLang="uk-UA" sz="1500" noProof="0" dirty="0"/>
              <a:t>2) Положення про відкриту науку в НАН України, розпорядження Президії НАН України від 12.06.2024 № 350, де врегульовуються питання: </a:t>
            </a:r>
          </a:p>
          <a:p>
            <a:pPr indent="-285750" eaLnBrk="1" hangingPunct="1">
              <a:spcBef>
                <a:spcPts val="0"/>
              </a:spcBef>
              <a:spcAft>
                <a:spcPts val="1200"/>
              </a:spcAft>
              <a:buClr>
                <a:srgbClr val="FFC000"/>
              </a:buClr>
              <a:buSzPct val="100000"/>
              <a:buFont typeface="Wingdings" pitchFamily="2" charset="2"/>
              <a:buChar char="q"/>
              <a:defRPr/>
            </a:pPr>
            <a:r>
              <a:rPr lang="uk-UA" altLang="uk-UA" sz="1500" noProof="0" dirty="0"/>
              <a:t>прав працівників, наукових установ, компетенції НАН України у сфері відкритої науки; правового режиму об’єктів відкритої науки (наукові публікації, препринти, дослідницькі дані, метадані); </a:t>
            </a:r>
          </a:p>
          <a:p>
            <a:pPr indent="-285750" eaLnBrk="1" hangingPunct="1">
              <a:spcBef>
                <a:spcPts val="0"/>
              </a:spcBef>
              <a:spcAft>
                <a:spcPts val="1200"/>
              </a:spcAft>
              <a:buClr>
                <a:srgbClr val="FFC000"/>
              </a:buClr>
              <a:buSzPct val="100000"/>
              <a:buFont typeface="Wingdings" pitchFamily="2" charset="2"/>
              <a:buChar char="q"/>
              <a:defRPr/>
            </a:pPr>
            <a:r>
              <a:rPr lang="uk-UA" altLang="uk-UA" sz="1500" noProof="0" dirty="0"/>
              <a:t>правового режиму складових інфраструктури відкритої науки; </a:t>
            </a:r>
          </a:p>
          <a:p>
            <a:pPr indent="-285750" eaLnBrk="1" hangingPunct="1">
              <a:spcBef>
                <a:spcPts val="0"/>
              </a:spcBef>
              <a:spcAft>
                <a:spcPts val="1200"/>
              </a:spcAft>
              <a:buClr>
                <a:srgbClr val="FFC000"/>
              </a:buClr>
              <a:buSzPct val="100000"/>
              <a:buFont typeface="Wingdings" pitchFamily="2" charset="2"/>
              <a:buChar char="q"/>
              <a:defRPr/>
            </a:pPr>
            <a:r>
              <a:rPr lang="uk-UA" altLang="uk-UA" sz="1500" noProof="0" dirty="0"/>
              <a:t>захисту інформації з обмеженим доступом, дотримання прав інтелектуальної власності; </a:t>
            </a:r>
          </a:p>
          <a:p>
            <a:pPr indent="-285750" eaLnBrk="1" hangingPunct="1">
              <a:spcBef>
                <a:spcPts val="0"/>
              </a:spcBef>
              <a:spcAft>
                <a:spcPts val="1200"/>
              </a:spcAft>
              <a:buClr>
                <a:srgbClr val="FFC000"/>
              </a:buClr>
              <a:buSzPct val="100000"/>
              <a:buFont typeface="Wingdings" pitchFamily="2" charset="2"/>
              <a:buChar char="q"/>
              <a:defRPr/>
            </a:pPr>
            <a:r>
              <a:rPr lang="uk-UA" altLang="uk-UA" sz="1500" noProof="0" dirty="0"/>
              <a:t>застосування ліцензій відкритого доступу; </a:t>
            </a:r>
          </a:p>
          <a:p>
            <a:pPr indent="-285750" eaLnBrk="1" hangingPunct="1">
              <a:spcBef>
                <a:spcPts val="0"/>
              </a:spcBef>
              <a:spcAft>
                <a:spcPts val="1200"/>
              </a:spcAft>
              <a:buClr>
                <a:srgbClr val="FFC000"/>
              </a:buClr>
              <a:buSzPct val="100000"/>
              <a:buFont typeface="Wingdings" pitchFamily="2" charset="2"/>
              <a:buChar char="q"/>
              <a:defRPr/>
            </a:pPr>
            <a:r>
              <a:rPr lang="uk-UA" altLang="uk-UA" sz="1500" noProof="0" dirty="0"/>
              <a:t>особливостей взаємовідносин суб’єктів відкритої науки; </a:t>
            </a:r>
          </a:p>
          <a:p>
            <a:pPr indent="-285750" eaLnBrk="1" hangingPunct="1">
              <a:spcBef>
                <a:spcPts val="0"/>
              </a:spcBef>
              <a:spcAft>
                <a:spcPts val="1200"/>
              </a:spcAft>
              <a:buClr>
                <a:srgbClr val="FFC000"/>
              </a:buClr>
              <a:buSzPct val="100000"/>
              <a:buFont typeface="Wingdings" pitchFamily="2" charset="2"/>
              <a:buChar char="q"/>
              <a:defRPr/>
            </a:pPr>
            <a:r>
              <a:rPr lang="uk-UA" altLang="uk-UA" sz="1500" noProof="0" dirty="0"/>
              <a:t>відкритого доступу до наукових періодичних видань, електронні копії яких передаються до НБУ імені В.І. Вернадського; </a:t>
            </a:r>
          </a:p>
          <a:p>
            <a:pPr indent="-285750" eaLnBrk="1" hangingPunct="1">
              <a:spcBef>
                <a:spcPts val="0"/>
              </a:spcBef>
              <a:spcAft>
                <a:spcPts val="1200"/>
              </a:spcAft>
              <a:buClr>
                <a:srgbClr val="FFC000"/>
              </a:buClr>
              <a:buSzPct val="100000"/>
              <a:buFont typeface="Wingdings" pitchFamily="2" charset="2"/>
              <a:buChar char="q"/>
              <a:defRPr/>
            </a:pPr>
            <a:r>
              <a:rPr lang="uk-UA" altLang="uk-UA" sz="1500" noProof="0" dirty="0"/>
              <a:t>застосування договорів в електронній формі; </a:t>
            </a:r>
          </a:p>
          <a:p>
            <a:pPr indent="-285750" eaLnBrk="1" hangingPunct="1">
              <a:spcBef>
                <a:spcPts val="0"/>
              </a:spcBef>
              <a:spcAft>
                <a:spcPts val="1200"/>
              </a:spcAft>
              <a:buClr>
                <a:srgbClr val="FFC000"/>
              </a:buClr>
              <a:buSzPct val="100000"/>
              <a:buFont typeface="Wingdings" pitchFamily="2" charset="2"/>
              <a:buChar char="q"/>
              <a:defRPr/>
            </a:pPr>
            <a:r>
              <a:rPr lang="uk-UA" altLang="uk-UA" sz="1500" noProof="0" dirty="0"/>
              <a:t>моніторингу реалізації відкритої науки тощо.</a:t>
            </a:r>
          </a:p>
          <a:p>
            <a:pPr marL="57150" indent="0" eaLnBrk="1" hangingPunct="1">
              <a:spcBef>
                <a:spcPts val="0"/>
              </a:spcBef>
              <a:spcAft>
                <a:spcPts val="600"/>
              </a:spcAft>
              <a:buClr>
                <a:schemeClr val="tx1"/>
              </a:buClr>
              <a:buSzPct val="100000"/>
              <a:buNone/>
              <a:defRPr/>
            </a:pPr>
            <a:endParaRPr lang="uk-UA" altLang="uk-UA" sz="1700" noProof="0" dirty="0"/>
          </a:p>
        </p:txBody>
      </p:sp>
    </p:spTree>
    <p:extLst>
      <p:ext uri="{BB962C8B-B14F-4D97-AF65-F5344CB8AC3E}">
        <p14:creationId xmlns:p14="http://schemas.microsoft.com/office/powerpoint/2010/main" val="128076965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76672"/>
            <a:ext cx="8229600" cy="792088"/>
          </a:xfrm>
        </p:spPr>
        <p:txBody>
          <a:bodyPr/>
          <a:lstStyle/>
          <a:p>
            <a:pPr algn="ctr" eaLnBrk="1" hangingPunct="1"/>
            <a:r>
              <a:rPr lang="uk-UA" altLang="uk-UA" sz="2400" b="1" noProof="0">
                <a:latin typeface="Arial" charset="0"/>
              </a:rPr>
              <a:t>Нормативне забезпечення відкритої науки в НАН України</a:t>
            </a:r>
          </a:p>
        </p:txBody>
      </p:sp>
      <p:sp>
        <p:nvSpPr>
          <p:cNvPr id="4099" name="Rectangle 3"/>
          <p:cNvSpPr>
            <a:spLocks noGrp="1" noChangeArrowheads="1"/>
          </p:cNvSpPr>
          <p:nvPr>
            <p:ph type="body" idx="1"/>
          </p:nvPr>
        </p:nvSpPr>
        <p:spPr>
          <a:xfrm>
            <a:off x="323528" y="1484784"/>
            <a:ext cx="8795320" cy="5256038"/>
          </a:xfrm>
        </p:spPr>
        <p:txBody>
          <a:bodyPr/>
          <a:lstStyle/>
          <a:p>
            <a:pPr marL="57150" indent="0" eaLnBrk="1" hangingPunct="1">
              <a:spcBef>
                <a:spcPts val="0"/>
              </a:spcBef>
              <a:spcAft>
                <a:spcPts val="1000"/>
              </a:spcAft>
              <a:buClr>
                <a:srgbClr val="FFC000"/>
              </a:buClr>
              <a:buSzPct val="100000"/>
              <a:buNone/>
              <a:defRPr/>
            </a:pPr>
            <a:r>
              <a:rPr lang="uk-UA" altLang="uk-UA" sz="1500" noProof="0" dirty="0"/>
              <a:t>3) Положення про журнал відкритого доступу НАН України, постанова НАН України від 20.03.2024 № 127;</a:t>
            </a:r>
          </a:p>
          <a:p>
            <a:pPr marL="57150" indent="0" eaLnBrk="1" hangingPunct="1">
              <a:spcBef>
                <a:spcPts val="0"/>
              </a:spcBef>
              <a:spcAft>
                <a:spcPts val="1000"/>
              </a:spcAft>
              <a:buClr>
                <a:srgbClr val="FFC000"/>
              </a:buClr>
              <a:buSzPct val="100000"/>
              <a:buNone/>
              <a:defRPr/>
            </a:pPr>
            <a:r>
              <a:rPr lang="uk-UA" altLang="uk-UA" sz="1500" noProof="0" dirty="0"/>
              <a:t>4) Зміни до Положення про використання об’єктів права інтелектуальної власності в НАН України, розпорядження Президії НАН України від 16.01.2008 № 15 (зі змінами), щодо відкритого доступу до наукових публікацій, дослідницьких даних; затвердження:</a:t>
            </a:r>
          </a:p>
          <a:p>
            <a:pPr indent="-285750" eaLnBrk="1" hangingPunct="1">
              <a:spcBef>
                <a:spcPts val="0"/>
              </a:spcBef>
              <a:spcAft>
                <a:spcPts val="1000"/>
              </a:spcAft>
              <a:buClr>
                <a:srgbClr val="FFC000"/>
              </a:buClr>
              <a:buSzPct val="100000"/>
              <a:buFont typeface="Wingdings" pitchFamily="2" charset="2"/>
              <a:buChar char="q"/>
              <a:defRPr/>
            </a:pPr>
            <a:r>
              <a:rPr lang="uk-UA" altLang="uk-UA" sz="1500" noProof="0" dirty="0"/>
              <a:t>примірних ліцензійних договорів (на використання твору на умовах відкритого доступу, електронних договорів приєднання на використання твору, препринту на умовах відкритого доступу; </a:t>
            </a:r>
          </a:p>
          <a:p>
            <a:pPr indent="-285750" eaLnBrk="1" hangingPunct="1">
              <a:spcBef>
                <a:spcPts val="0"/>
              </a:spcBef>
              <a:spcAft>
                <a:spcPts val="1000"/>
              </a:spcAft>
              <a:buClr>
                <a:srgbClr val="FFC000"/>
              </a:buClr>
              <a:buSzPct val="100000"/>
              <a:buFont typeface="Wingdings" pitchFamily="2" charset="2"/>
              <a:buChar char="q"/>
              <a:defRPr/>
            </a:pPr>
            <a:r>
              <a:rPr lang="uk-UA" altLang="uk-UA" sz="1500" noProof="0" dirty="0"/>
              <a:t>Правил щодо зазначення ліцензій </a:t>
            </a:r>
            <a:r>
              <a:rPr lang="en-GB" altLang="uk-UA" sz="1500" noProof="0" dirty="0"/>
              <a:t>Creative Commons (</a:t>
            </a:r>
            <a:r>
              <a:rPr lang="uk-UA" altLang="uk-UA" sz="1500" noProof="0" dirty="0"/>
              <a:t>СС); </a:t>
            </a:r>
          </a:p>
          <a:p>
            <a:pPr indent="-285750" eaLnBrk="1" hangingPunct="1">
              <a:spcBef>
                <a:spcPts val="0"/>
              </a:spcBef>
              <a:spcAft>
                <a:spcPts val="1000"/>
              </a:spcAft>
              <a:buClr>
                <a:srgbClr val="FFC000"/>
              </a:buClr>
              <a:buSzPct val="100000"/>
              <a:buFont typeface="Wingdings" pitchFamily="2" charset="2"/>
              <a:buChar char="q"/>
              <a:defRPr/>
            </a:pPr>
            <a:r>
              <a:rPr lang="uk-UA" altLang="uk-UA" sz="1500" noProof="0" dirty="0"/>
              <a:t>Рекомендацій з використання користувачами електронних копій наукових публікацій, до яких надано доступ на умовах ліцензій СС;  </a:t>
            </a:r>
          </a:p>
          <a:p>
            <a:pPr indent="-285750" eaLnBrk="1" hangingPunct="1">
              <a:spcBef>
                <a:spcPts val="0"/>
              </a:spcBef>
              <a:spcAft>
                <a:spcPts val="1000"/>
              </a:spcAft>
              <a:buClr>
                <a:srgbClr val="FFC000"/>
              </a:buClr>
              <a:buSzPct val="100000"/>
              <a:buFont typeface="Wingdings" pitchFamily="2" charset="2"/>
              <a:buChar char="q"/>
              <a:defRPr/>
            </a:pPr>
            <a:r>
              <a:rPr lang="uk-UA" altLang="uk-UA" sz="1500" noProof="0" dirty="0"/>
              <a:t>Умов розподілу майнових прав на службові твори та дослідницькі дані, які визначаються в трудових договорах (контрактах), що укладаються з працівниками установ НАН України та Примірної додаткової угоди до трудового договору (контракту) з працівником установи НАН України щодо майнових прав на службовий твір та службові дослідницькі дані тощо</a:t>
            </a:r>
            <a:r>
              <a:rPr lang="uk-UA" altLang="uk-UA" sz="1500" noProof="0" dirty="0" smtClean="0"/>
              <a:t>.</a:t>
            </a:r>
          </a:p>
          <a:p>
            <a:pPr marL="57150" indent="0" eaLnBrk="1" hangingPunct="1">
              <a:spcBef>
                <a:spcPts val="0"/>
              </a:spcBef>
              <a:spcAft>
                <a:spcPts val="1000"/>
              </a:spcAft>
              <a:buClr>
                <a:srgbClr val="FFC000"/>
              </a:buClr>
              <a:buSzPct val="100000"/>
              <a:buNone/>
              <a:defRPr/>
            </a:pPr>
            <a:r>
              <a:rPr lang="uk-UA" altLang="uk-UA" sz="1500" dirty="0" smtClean="0"/>
              <a:t>Збірник нормативних актів НАН України щодо відкритої науки: </a:t>
            </a:r>
            <a:r>
              <a:rPr lang="en-GB" altLang="uk-UA" sz="1500" dirty="0">
                <a:hlinkClick r:id="rId3"/>
              </a:rPr>
              <a:t>https://ipr.nas.gov.ua/?</a:t>
            </a:r>
            <a:r>
              <a:rPr lang="en-GB" altLang="uk-UA" sz="1500" dirty="0" smtClean="0">
                <a:hlinkClick r:id="rId3"/>
              </a:rPr>
              <a:t>page_id=19</a:t>
            </a:r>
            <a:endParaRPr lang="uk-UA" altLang="uk-UA" sz="1500" dirty="0" smtClean="0"/>
          </a:p>
          <a:p>
            <a:pPr marL="57150" indent="0" eaLnBrk="1" hangingPunct="1">
              <a:spcBef>
                <a:spcPts val="0"/>
              </a:spcBef>
              <a:spcAft>
                <a:spcPts val="1200"/>
              </a:spcAft>
              <a:buClr>
                <a:srgbClr val="FFC000"/>
              </a:buClr>
              <a:buSzPct val="100000"/>
              <a:buNone/>
              <a:defRPr/>
            </a:pPr>
            <a:endParaRPr lang="uk-UA" altLang="uk-UA" sz="1500" noProof="0" dirty="0"/>
          </a:p>
        </p:txBody>
      </p:sp>
    </p:spTree>
    <p:extLst>
      <p:ext uri="{BB962C8B-B14F-4D97-AF65-F5344CB8AC3E}">
        <p14:creationId xmlns:p14="http://schemas.microsoft.com/office/powerpoint/2010/main" val="205185280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76672"/>
            <a:ext cx="8229600" cy="576064"/>
          </a:xfrm>
        </p:spPr>
        <p:txBody>
          <a:bodyPr/>
          <a:lstStyle/>
          <a:p>
            <a:pPr algn="ctr" eaLnBrk="1" hangingPunct="1"/>
            <a:r>
              <a:rPr lang="uk-UA" altLang="uk-UA" sz="2400" b="1">
                <a:latin typeface="Arial" charset="0"/>
              </a:rPr>
              <a:t>З</a:t>
            </a:r>
            <a:r>
              <a:rPr lang="uk-UA" altLang="uk-UA" sz="2400" b="1" noProof="0" err="1">
                <a:latin typeface="Arial" charset="0"/>
              </a:rPr>
              <a:t>аключення</a:t>
            </a:r>
            <a:endParaRPr lang="uk-UA" altLang="uk-UA" sz="2400" b="1" noProof="0">
              <a:latin typeface="Arial" charset="0"/>
            </a:endParaRPr>
          </a:p>
        </p:txBody>
      </p:sp>
      <p:sp>
        <p:nvSpPr>
          <p:cNvPr id="4099" name="Rectangle 3"/>
          <p:cNvSpPr>
            <a:spLocks noGrp="1" noChangeArrowheads="1"/>
          </p:cNvSpPr>
          <p:nvPr>
            <p:ph type="body" idx="1"/>
          </p:nvPr>
        </p:nvSpPr>
        <p:spPr>
          <a:xfrm>
            <a:off x="611560" y="1772816"/>
            <a:ext cx="8075240" cy="4752528"/>
          </a:xfrm>
        </p:spPr>
        <p:txBody>
          <a:bodyPr/>
          <a:lstStyle/>
          <a:p>
            <a:pPr marL="57150" indent="0" eaLnBrk="1" hangingPunct="1">
              <a:spcBef>
                <a:spcPts val="0"/>
              </a:spcBef>
              <a:spcAft>
                <a:spcPts val="1200"/>
              </a:spcAft>
              <a:buClr>
                <a:srgbClr val="FFC000"/>
              </a:buClr>
              <a:buSzPct val="100000"/>
              <a:buNone/>
              <a:defRPr/>
            </a:pPr>
            <a:r>
              <a:rPr lang="uk-UA" altLang="uk-UA" sz="1500" noProof="0" dirty="0"/>
              <a:t>1. Досвід ЄС свідчить, що з врахуванням істотної динаміки розвитку сфери ВН, вплив на цю сферу здійснюється установами ЄС та держав-членів ЄС переважно через:</a:t>
            </a:r>
          </a:p>
          <a:p>
            <a:pPr lvl="1" eaLnBrk="1" hangingPunct="1">
              <a:spcBef>
                <a:spcPts val="0"/>
              </a:spcBef>
              <a:spcAft>
                <a:spcPts val="1200"/>
              </a:spcAft>
              <a:buClr>
                <a:srgbClr val="FFC000"/>
              </a:buClr>
              <a:buSzPct val="100000"/>
              <a:buFont typeface="Wingdings" pitchFamily="2" charset="2"/>
              <a:buChar char="Ø"/>
              <a:defRPr/>
            </a:pPr>
            <a:r>
              <a:rPr lang="uk-UA" altLang="uk-UA" sz="1500" noProof="0" dirty="0"/>
              <a:t>прийняття політичних документів та рекомендацій,</a:t>
            </a:r>
          </a:p>
          <a:p>
            <a:pPr lvl="1" eaLnBrk="1" hangingPunct="1">
              <a:spcBef>
                <a:spcPts val="0"/>
              </a:spcBef>
              <a:spcAft>
                <a:spcPts val="1200"/>
              </a:spcAft>
              <a:buClr>
                <a:srgbClr val="FFC000"/>
              </a:buClr>
              <a:buSzPct val="100000"/>
              <a:buFont typeface="Wingdings" pitchFamily="2" charset="2"/>
              <a:buChar char="Ø"/>
              <a:defRPr/>
            </a:pPr>
            <a:r>
              <a:rPr lang="uk-UA" altLang="uk-UA" sz="1500" dirty="0"/>
              <a:t>договірне регулювання,</a:t>
            </a:r>
          </a:p>
          <a:p>
            <a:pPr lvl="1" eaLnBrk="1" hangingPunct="1">
              <a:spcBef>
                <a:spcPts val="0"/>
              </a:spcBef>
              <a:spcAft>
                <a:spcPts val="1200"/>
              </a:spcAft>
              <a:buClr>
                <a:srgbClr val="FFC000"/>
              </a:buClr>
              <a:buSzPct val="100000"/>
              <a:buFont typeface="Wingdings" pitchFamily="2" charset="2"/>
              <a:buChar char="Ø"/>
              <a:defRPr/>
            </a:pPr>
            <a:r>
              <a:rPr lang="uk-UA" altLang="uk-UA" sz="1500" dirty="0" err="1"/>
              <a:t>т</a:t>
            </a:r>
            <a:r>
              <a:rPr lang="uk-UA" altLang="uk-UA" sz="1500" noProof="0" dirty="0"/>
              <a:t>очкові зміни до актів ЄС. </a:t>
            </a:r>
          </a:p>
          <a:p>
            <a:pPr marL="57150" indent="0" eaLnBrk="1" hangingPunct="1">
              <a:spcBef>
                <a:spcPts val="0"/>
              </a:spcBef>
              <a:spcAft>
                <a:spcPts val="1200"/>
              </a:spcAft>
              <a:buClr>
                <a:srgbClr val="FFC000"/>
              </a:buClr>
              <a:buSzPct val="100000"/>
              <a:buNone/>
              <a:defRPr/>
            </a:pPr>
            <a:r>
              <a:rPr lang="uk-UA" altLang="uk-UA" sz="1500" noProof="0" dirty="0"/>
              <a:t>2. </a:t>
            </a:r>
            <a:r>
              <a:rPr lang="uk-UA" altLang="uk-UA" sz="1500" dirty="0"/>
              <a:t>В</a:t>
            </a:r>
            <a:r>
              <a:rPr lang="uk-UA" altLang="uk-UA" sz="1500" noProof="0" dirty="0"/>
              <a:t> Україні відсутня потреба у прийнятті комплексного закону щодо ВН та регулювання може йти в рамках:</a:t>
            </a:r>
          </a:p>
          <a:p>
            <a:pPr lvl="1" eaLnBrk="1" hangingPunct="1">
              <a:spcBef>
                <a:spcPts val="0"/>
              </a:spcBef>
              <a:spcAft>
                <a:spcPts val="1200"/>
              </a:spcAft>
              <a:buClr>
                <a:srgbClr val="FFC000"/>
              </a:buClr>
              <a:buSzPct val="100000"/>
              <a:buFont typeface="Wingdings" pitchFamily="2" charset="2"/>
              <a:buChar char="Ø"/>
              <a:defRPr/>
            </a:pPr>
            <a:r>
              <a:rPr lang="uk-UA" altLang="uk-UA" sz="1500" noProof="0" dirty="0"/>
              <a:t>ухвалення певного політичного документа (концепції), </a:t>
            </a:r>
            <a:endParaRPr lang="uk-UA" altLang="uk-UA" sz="1500" dirty="0"/>
          </a:p>
          <a:p>
            <a:pPr lvl="1" eaLnBrk="1" hangingPunct="1">
              <a:spcBef>
                <a:spcPts val="0"/>
              </a:spcBef>
              <a:spcAft>
                <a:spcPts val="1200"/>
              </a:spcAft>
              <a:buClr>
                <a:srgbClr val="FFC000"/>
              </a:buClr>
              <a:buSzPct val="100000"/>
              <a:buFont typeface="Wingdings" pitchFamily="2" charset="2"/>
              <a:buChar char="Ø"/>
              <a:defRPr/>
            </a:pPr>
            <a:r>
              <a:rPr lang="uk-UA" altLang="uk-UA" sz="1500" noProof="0" dirty="0"/>
              <a:t>політиках (положеннях) наукових установ та ЗВО, </a:t>
            </a:r>
          </a:p>
          <a:p>
            <a:pPr lvl="1" eaLnBrk="1" hangingPunct="1">
              <a:spcBef>
                <a:spcPts val="0"/>
              </a:spcBef>
              <a:spcAft>
                <a:spcPts val="1200"/>
              </a:spcAft>
              <a:buClr>
                <a:srgbClr val="FFC000"/>
              </a:buClr>
              <a:buSzPct val="100000"/>
              <a:buFont typeface="Wingdings" pitchFamily="2" charset="2"/>
              <a:buChar char="Ø"/>
              <a:defRPr/>
            </a:pPr>
            <a:r>
              <a:rPr lang="uk-UA" altLang="uk-UA" sz="1500" dirty="0"/>
              <a:t>договорів на виконання наукових досліджень, як це має місце в ЄС;</a:t>
            </a:r>
          </a:p>
          <a:p>
            <a:pPr lvl="1" eaLnBrk="1" hangingPunct="1">
              <a:spcBef>
                <a:spcPts val="0"/>
              </a:spcBef>
              <a:spcAft>
                <a:spcPts val="1200"/>
              </a:spcAft>
              <a:buClr>
                <a:srgbClr val="FFC000"/>
              </a:buClr>
              <a:buSzPct val="100000"/>
              <a:buFont typeface="Wingdings" pitchFamily="2" charset="2"/>
              <a:buChar char="Ø"/>
              <a:defRPr/>
            </a:pPr>
            <a:r>
              <a:rPr lang="uk-UA" altLang="uk-UA" sz="1500" dirty="0"/>
              <a:t>внесення змін Закону України</a:t>
            </a:r>
            <a:r>
              <a:rPr lang="en-GB" altLang="uk-UA" sz="1500" dirty="0"/>
              <a:t> »</a:t>
            </a:r>
            <a:r>
              <a:rPr lang="uk-UA" altLang="uk-UA" sz="1500" dirty="0"/>
              <a:t>Про науково-технічну інформацію» щодо імплементації положень Директиви (ЄС) 2019/1024 про відкриті дані (використання дослідницьких даних).</a:t>
            </a:r>
          </a:p>
        </p:txBody>
      </p:sp>
    </p:spTree>
    <p:extLst>
      <p:ext uri="{BB962C8B-B14F-4D97-AF65-F5344CB8AC3E}">
        <p14:creationId xmlns:p14="http://schemas.microsoft.com/office/powerpoint/2010/main" val="16422775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76672"/>
            <a:ext cx="8229600" cy="576064"/>
          </a:xfrm>
        </p:spPr>
        <p:txBody>
          <a:bodyPr/>
          <a:lstStyle/>
          <a:p>
            <a:pPr algn="ctr" eaLnBrk="1" hangingPunct="1"/>
            <a:r>
              <a:rPr lang="uk-UA" altLang="uk-UA" sz="2400" b="1">
                <a:latin typeface="Arial" charset="0"/>
              </a:rPr>
              <a:t>З</a:t>
            </a:r>
            <a:r>
              <a:rPr lang="uk-UA" altLang="uk-UA" sz="2400" b="1" noProof="0" err="1">
                <a:latin typeface="Arial" charset="0"/>
              </a:rPr>
              <a:t>аключення</a:t>
            </a:r>
            <a:endParaRPr lang="uk-UA" altLang="uk-UA" sz="2400" b="1" noProof="0">
              <a:latin typeface="Arial" charset="0"/>
            </a:endParaRPr>
          </a:p>
        </p:txBody>
      </p:sp>
      <p:sp>
        <p:nvSpPr>
          <p:cNvPr id="4099" name="Rectangle 3"/>
          <p:cNvSpPr>
            <a:spLocks noGrp="1" noChangeArrowheads="1"/>
          </p:cNvSpPr>
          <p:nvPr>
            <p:ph type="body" idx="1"/>
          </p:nvPr>
        </p:nvSpPr>
        <p:spPr>
          <a:xfrm>
            <a:off x="683568" y="1484784"/>
            <a:ext cx="8136904" cy="4104456"/>
          </a:xfrm>
        </p:spPr>
        <p:txBody>
          <a:bodyPr/>
          <a:lstStyle/>
          <a:p>
            <a:pPr marL="57150" indent="0" eaLnBrk="1" hangingPunct="1">
              <a:spcBef>
                <a:spcPts val="0"/>
              </a:spcBef>
              <a:spcAft>
                <a:spcPts val="600"/>
              </a:spcAft>
              <a:buClr>
                <a:srgbClr val="FFC000"/>
              </a:buClr>
              <a:buSzPct val="100000"/>
              <a:buNone/>
              <a:defRPr/>
            </a:pPr>
            <a:endParaRPr lang="uk-UA" altLang="uk-UA" sz="1700" dirty="0"/>
          </a:p>
          <a:p>
            <a:pPr marL="57150" indent="0" eaLnBrk="1" hangingPunct="1">
              <a:spcBef>
                <a:spcPts val="0"/>
              </a:spcBef>
              <a:spcAft>
                <a:spcPts val="1200"/>
              </a:spcAft>
              <a:buClr>
                <a:srgbClr val="FFC000"/>
              </a:buClr>
              <a:buSzPct val="100000"/>
              <a:buNone/>
              <a:defRPr/>
            </a:pPr>
            <a:r>
              <a:rPr lang="uk-UA" altLang="uk-UA" sz="1500" noProof="0" dirty="0"/>
              <a:t>3. Потребує термінових змін </a:t>
            </a:r>
            <a:r>
              <a:rPr lang="uk-UA" altLang="uk-UA" sz="1500" dirty="0"/>
              <a:t>практика МОН України, УКРІНТЕІ щодо дотримання законодавства про авторське право, захисту конфіденційної інформації та комерційної таємниці при оприлюдненні звітів досліджень та дисертацій через Національний </a:t>
            </a:r>
            <a:r>
              <a:rPr lang="uk-UA" altLang="uk-UA" sz="1500" dirty="0" err="1"/>
              <a:t>репозитарій</a:t>
            </a:r>
            <a:r>
              <a:rPr lang="uk-UA" altLang="uk-UA" sz="1500" dirty="0"/>
              <a:t> наукових текстів. </a:t>
            </a:r>
          </a:p>
          <a:p>
            <a:pPr marL="57150" indent="0" eaLnBrk="1" hangingPunct="1">
              <a:spcBef>
                <a:spcPts val="0"/>
              </a:spcBef>
              <a:spcAft>
                <a:spcPts val="1200"/>
              </a:spcAft>
              <a:buClr>
                <a:srgbClr val="FFC000"/>
              </a:buClr>
              <a:buSzPct val="100000"/>
              <a:buNone/>
              <a:defRPr/>
            </a:pPr>
            <a:r>
              <a:rPr lang="uk-UA" altLang="uk-UA" sz="1500" dirty="0"/>
              <a:t>4. </a:t>
            </a:r>
            <a:r>
              <a:rPr lang="uk-UA" altLang="uk-UA" sz="1500" noProof="0" dirty="0"/>
              <a:t>Політичних рішень та  відповідних обмежень потребує оприлюднення звітів про виконання досліджень через Національний </a:t>
            </a:r>
            <a:r>
              <a:rPr lang="uk-UA" altLang="uk-UA" sz="1500" noProof="0" dirty="0" err="1"/>
              <a:t>репозитарій</a:t>
            </a:r>
            <a:r>
              <a:rPr lang="uk-UA" altLang="uk-UA" sz="1500" noProof="0" dirty="0"/>
              <a:t> академічних текстів, що в умовах російської агресії призводить до розповсюдження чутливої інформації щодо сильних та вразливих сторін української економіки та суспільства. </a:t>
            </a:r>
          </a:p>
        </p:txBody>
      </p:sp>
    </p:spTree>
    <p:extLst>
      <p:ext uri="{BB962C8B-B14F-4D97-AF65-F5344CB8AC3E}">
        <p14:creationId xmlns:p14="http://schemas.microsoft.com/office/powerpoint/2010/main" val="194154827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76672"/>
            <a:ext cx="8229600" cy="576064"/>
          </a:xfrm>
        </p:spPr>
        <p:txBody>
          <a:bodyPr/>
          <a:lstStyle/>
          <a:p>
            <a:pPr algn="ctr" eaLnBrk="1" hangingPunct="1"/>
            <a:r>
              <a:rPr lang="uk-UA" altLang="uk-UA" sz="2400" b="1" dirty="0">
                <a:latin typeface="Arial" charset="0"/>
              </a:rPr>
              <a:t>Література</a:t>
            </a:r>
            <a:endParaRPr lang="uk-UA" altLang="uk-UA" sz="2400" b="1" noProof="0" dirty="0">
              <a:latin typeface="Arial" charset="0"/>
            </a:endParaRPr>
          </a:p>
        </p:txBody>
      </p:sp>
      <p:sp>
        <p:nvSpPr>
          <p:cNvPr id="4099" name="Rectangle 3"/>
          <p:cNvSpPr>
            <a:spLocks noGrp="1" noChangeArrowheads="1"/>
          </p:cNvSpPr>
          <p:nvPr>
            <p:ph type="body" idx="1"/>
          </p:nvPr>
        </p:nvSpPr>
        <p:spPr>
          <a:xfrm>
            <a:off x="457200" y="1484784"/>
            <a:ext cx="8435280" cy="4104456"/>
          </a:xfrm>
        </p:spPr>
        <p:txBody>
          <a:bodyPr/>
          <a:lstStyle/>
          <a:p>
            <a:pPr marL="57150" indent="0" eaLnBrk="1" hangingPunct="1">
              <a:spcBef>
                <a:spcPts val="0"/>
              </a:spcBef>
              <a:spcAft>
                <a:spcPts val="600"/>
              </a:spcAft>
              <a:buClr>
                <a:srgbClr val="FFC000"/>
              </a:buClr>
              <a:buSzPct val="100000"/>
              <a:buNone/>
              <a:defRPr/>
            </a:pPr>
            <a:r>
              <a:rPr lang="uk-UA" altLang="uk-UA" sz="1400" dirty="0"/>
              <a:t>Загородній А.,  </a:t>
            </a:r>
            <a:r>
              <a:rPr lang="uk-UA" altLang="uk-UA" sz="1400" dirty="0" err="1"/>
              <a:t>Хіміч</a:t>
            </a:r>
            <a:r>
              <a:rPr lang="uk-UA" altLang="uk-UA" sz="1400" dirty="0"/>
              <a:t> О., </a:t>
            </a:r>
            <a:r>
              <a:rPr lang="uk-UA" altLang="uk-UA" sz="1400" dirty="0" err="1"/>
              <a:t>Андон</a:t>
            </a:r>
            <a:r>
              <a:rPr lang="uk-UA" altLang="uk-UA" sz="1400" dirty="0"/>
              <a:t> </a:t>
            </a:r>
            <a:r>
              <a:rPr lang="uk-UA" altLang="uk-UA" sz="1400" dirty="0" err="1"/>
              <a:t>П</a:t>
            </a:r>
            <a:r>
              <a:rPr lang="uk-UA" altLang="uk-UA" sz="1400" dirty="0"/>
              <a:t>. та </a:t>
            </a:r>
            <a:r>
              <a:rPr lang="uk-UA" altLang="uk-UA" sz="1400" dirty="0" err="1"/>
              <a:t>інш</a:t>
            </a:r>
            <a:r>
              <a:rPr lang="uk-UA" altLang="uk-UA" sz="1400" dirty="0"/>
              <a:t>. </a:t>
            </a:r>
            <a:r>
              <a:rPr lang="uk-UA" altLang="uk-UA" sz="1400" b="1" dirty="0"/>
              <a:t>Впровадження європейських принципів відкритої науки в Національній академії наук України. </a:t>
            </a:r>
            <a:r>
              <a:rPr lang="uk-UA" altLang="uk-UA" sz="1400" dirty="0"/>
              <a:t>Вісник НАН України. 2025. № 1. с. 11-33. </a:t>
            </a:r>
            <a:r>
              <a:rPr lang="en-GB" altLang="uk-UA" sz="1400" dirty="0"/>
              <a:t>DOI:</a:t>
            </a:r>
            <a:r>
              <a:rPr lang="uk-UA" altLang="uk-UA" sz="1400" dirty="0"/>
              <a:t> </a:t>
            </a:r>
            <a:r>
              <a:rPr lang="en-GB" altLang="uk-UA" sz="1400" dirty="0">
                <a:hlinkClick r:id="rId3"/>
              </a:rPr>
              <a:t>https://doi.org/10.15407/visn2025.01.011</a:t>
            </a:r>
            <a:endParaRPr lang="uk-UA" altLang="uk-UA" sz="1400" dirty="0"/>
          </a:p>
          <a:p>
            <a:pPr marL="57150" indent="0" eaLnBrk="1" hangingPunct="1">
              <a:spcBef>
                <a:spcPts val="0"/>
              </a:spcBef>
              <a:spcAft>
                <a:spcPts val="900"/>
              </a:spcAft>
              <a:buClr>
                <a:srgbClr val="FFC000"/>
              </a:buClr>
              <a:buSzPct val="100000"/>
              <a:buNone/>
              <a:defRPr/>
            </a:pPr>
            <a:r>
              <a:rPr lang="uk-UA" altLang="uk-UA" sz="1400" b="1" dirty="0"/>
              <a:t>Права інтелектуальної власності у договорах наукових установ на виконання досліджень та розробок </a:t>
            </a:r>
            <a:r>
              <a:rPr lang="uk-UA" altLang="uk-UA" sz="1400" dirty="0"/>
              <a:t>За ред. Ю.М. Капіци, автори Ю.М. Капіца, К.С. </a:t>
            </a:r>
            <a:r>
              <a:rPr lang="uk-UA" altLang="uk-UA" sz="1400" dirty="0" err="1"/>
              <a:t>Шахбазян</a:t>
            </a:r>
            <a:r>
              <a:rPr lang="uk-UA" altLang="uk-UA" sz="1400" dirty="0"/>
              <a:t>, Д.С. Махновський. Київ: </a:t>
            </a:r>
            <a:r>
              <a:rPr lang="uk-UA" altLang="uk-UA" sz="1400" dirty="0" err="1"/>
              <a:t>Академперіодика</a:t>
            </a:r>
            <a:r>
              <a:rPr lang="uk-UA" altLang="uk-UA" sz="1400" dirty="0"/>
              <a:t>, 2024. 460 с. </a:t>
            </a:r>
            <a:r>
              <a:rPr lang="en-GB" altLang="uk-UA" sz="1400" dirty="0">
                <a:hlinkClick r:id="rId4"/>
              </a:rPr>
              <a:t>https://ipr.nas.gov.ua/?page_id=2500</a:t>
            </a:r>
            <a:endParaRPr lang="uk-UA" altLang="uk-UA" sz="1400" dirty="0"/>
          </a:p>
          <a:p>
            <a:pPr marL="237150" indent="0" eaLnBrk="1" hangingPunct="1">
              <a:spcBef>
                <a:spcPts val="0"/>
              </a:spcBef>
              <a:spcAft>
                <a:spcPts val="600"/>
              </a:spcAft>
              <a:buClr>
                <a:srgbClr val="FFC000"/>
              </a:buClr>
              <a:buSzPct val="100000"/>
              <a:buNone/>
              <a:defRPr/>
            </a:pPr>
            <a:r>
              <a:rPr lang="uk-UA" altLang="uk-UA" sz="1400" b="1" dirty="0"/>
              <a:t>РОЗДІЛ 7. Відкритий доступ до результатів наукових досліджень та врегулювання питань відкритого доступу в договорах ДР</a:t>
            </a:r>
          </a:p>
          <a:p>
            <a:pPr marL="237150" indent="0" eaLnBrk="1" hangingPunct="1">
              <a:spcBef>
                <a:spcPts val="0"/>
              </a:spcBef>
              <a:spcAft>
                <a:spcPts val="300"/>
              </a:spcAft>
              <a:buClr>
                <a:srgbClr val="FFC000"/>
              </a:buClr>
              <a:buSzPct val="100000"/>
              <a:buNone/>
              <a:defRPr/>
            </a:pPr>
            <a:r>
              <a:rPr lang="uk-UA" altLang="uk-UA" sz="1300" b="1" dirty="0"/>
              <a:t>7.1. Європейський Союз</a:t>
            </a:r>
          </a:p>
          <a:p>
            <a:pPr marL="237150" indent="0" eaLnBrk="1" hangingPunct="1">
              <a:spcBef>
                <a:spcPts val="0"/>
              </a:spcBef>
              <a:spcAft>
                <a:spcPts val="300"/>
              </a:spcAft>
              <a:buClr>
                <a:srgbClr val="FFC000"/>
              </a:buClr>
              <a:buSzPct val="100000"/>
              <a:buNone/>
              <a:defRPr/>
            </a:pPr>
            <a:r>
              <a:rPr lang="uk-UA" altLang="uk-UA" sz="1300" dirty="0"/>
              <a:t>7.1.1. Підходи до врегулювання відкритого доступу до результатів наукових досліджень в ЄС</a:t>
            </a:r>
          </a:p>
          <a:p>
            <a:pPr marL="237150" indent="0" eaLnBrk="1" hangingPunct="1">
              <a:spcBef>
                <a:spcPts val="0"/>
              </a:spcBef>
              <a:spcAft>
                <a:spcPts val="300"/>
              </a:spcAft>
              <a:buClr>
                <a:srgbClr val="FFC000"/>
              </a:buClr>
              <a:buSzPct val="100000"/>
              <a:buNone/>
              <a:defRPr/>
            </a:pPr>
            <a:r>
              <a:rPr lang="uk-UA" altLang="uk-UA" sz="1300" dirty="0"/>
              <a:t>7.1.2. Основні принципи відкритого доступу</a:t>
            </a:r>
          </a:p>
          <a:p>
            <a:pPr marL="237150" indent="0" eaLnBrk="1" hangingPunct="1">
              <a:spcBef>
                <a:spcPts val="0"/>
              </a:spcBef>
              <a:spcAft>
                <a:spcPts val="300"/>
              </a:spcAft>
              <a:buClr>
                <a:srgbClr val="FFC000"/>
              </a:buClr>
              <a:buSzPct val="100000"/>
              <a:buNone/>
              <a:defRPr/>
            </a:pPr>
            <a:r>
              <a:rPr lang="uk-UA" altLang="uk-UA" sz="1300" dirty="0"/>
              <a:t>7.1.3. Відкритий доступ і використання ліцензій відкритого доступу в Рамкових програмах наукових досліджень та інновацій ЄС</a:t>
            </a:r>
          </a:p>
          <a:p>
            <a:pPr marL="237150" indent="0" eaLnBrk="1" hangingPunct="1">
              <a:spcBef>
                <a:spcPts val="0"/>
              </a:spcBef>
              <a:spcAft>
                <a:spcPts val="300"/>
              </a:spcAft>
              <a:buClr>
                <a:srgbClr val="FFC000"/>
              </a:buClr>
              <a:buSzPct val="100000"/>
              <a:buNone/>
              <a:defRPr/>
            </a:pPr>
            <a:r>
              <a:rPr lang="uk-UA" altLang="uk-UA" sz="1300" dirty="0"/>
              <a:t>7.1.4. Врегулювання відкритого доступу в Модельній грантовій угоді «Горизонт Європа»</a:t>
            </a:r>
          </a:p>
          <a:p>
            <a:pPr marL="237150" indent="0" eaLnBrk="1" hangingPunct="1">
              <a:spcBef>
                <a:spcPts val="0"/>
              </a:spcBef>
              <a:spcAft>
                <a:spcPts val="300"/>
              </a:spcAft>
              <a:buClr>
                <a:srgbClr val="FFC000"/>
              </a:buClr>
              <a:buSzPct val="100000"/>
              <a:buNone/>
              <a:defRPr/>
            </a:pPr>
            <a:r>
              <a:rPr lang="uk-UA" altLang="uk-UA" sz="1300" b="1" dirty="0"/>
              <a:t>7.2. Україна</a:t>
            </a:r>
          </a:p>
          <a:p>
            <a:pPr marL="237150" indent="0" eaLnBrk="1" hangingPunct="1">
              <a:spcBef>
                <a:spcPts val="0"/>
              </a:spcBef>
              <a:spcAft>
                <a:spcPts val="300"/>
              </a:spcAft>
              <a:buClr>
                <a:srgbClr val="FFC000"/>
              </a:buClr>
              <a:buSzPct val="100000"/>
              <a:buNone/>
              <a:defRPr/>
            </a:pPr>
            <a:r>
              <a:rPr lang="uk-UA" altLang="uk-UA" sz="1300" dirty="0"/>
              <a:t>7.2.1 Умови використання наукового результату у формі наукової статті через її опублікування</a:t>
            </a:r>
          </a:p>
          <a:p>
            <a:pPr marL="237150" indent="0" eaLnBrk="1" hangingPunct="1">
              <a:spcBef>
                <a:spcPts val="0"/>
              </a:spcBef>
              <a:spcAft>
                <a:spcPts val="300"/>
              </a:spcAft>
              <a:buClr>
                <a:srgbClr val="FFC000"/>
              </a:buClr>
              <a:buSzPct val="100000"/>
              <a:buNone/>
              <a:defRPr/>
            </a:pPr>
            <a:r>
              <a:rPr lang="uk-UA" altLang="uk-UA" sz="1300" dirty="0"/>
              <a:t>7.2.2. Умови використання наукового результату у формі даних</a:t>
            </a:r>
          </a:p>
          <a:p>
            <a:pPr marL="237150" indent="0" eaLnBrk="1" hangingPunct="1">
              <a:spcBef>
                <a:spcPts val="0"/>
              </a:spcBef>
              <a:spcAft>
                <a:spcPts val="300"/>
              </a:spcAft>
              <a:buClr>
                <a:srgbClr val="FFC000"/>
              </a:buClr>
              <a:buSzPct val="100000"/>
              <a:buNone/>
              <a:defRPr/>
            </a:pPr>
            <a:r>
              <a:rPr lang="uk-UA" altLang="uk-UA" sz="1300" dirty="0"/>
              <a:t>7.2.3. Застосування ліцензій відкритого доступу для наукових публікацій та даних</a:t>
            </a:r>
          </a:p>
          <a:p>
            <a:pPr marL="237150" indent="0" eaLnBrk="1" hangingPunct="1">
              <a:spcBef>
                <a:spcPts val="0"/>
              </a:spcBef>
              <a:spcAft>
                <a:spcPts val="300"/>
              </a:spcAft>
              <a:buClr>
                <a:srgbClr val="FFC000"/>
              </a:buClr>
              <a:buSzPct val="100000"/>
              <a:buNone/>
              <a:defRPr/>
            </a:pPr>
            <a:r>
              <a:rPr lang="uk-UA" altLang="uk-UA" sz="1300" b="1" dirty="0"/>
              <a:t>7.3. США</a:t>
            </a:r>
          </a:p>
        </p:txBody>
      </p:sp>
    </p:spTree>
    <p:extLst>
      <p:ext uri="{BB962C8B-B14F-4D97-AF65-F5344CB8AC3E}">
        <p14:creationId xmlns:p14="http://schemas.microsoft.com/office/powerpoint/2010/main" val="97990808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76672"/>
            <a:ext cx="8229600" cy="576064"/>
          </a:xfrm>
        </p:spPr>
        <p:txBody>
          <a:bodyPr/>
          <a:lstStyle/>
          <a:p>
            <a:pPr algn="ctr" eaLnBrk="1" hangingPunct="1"/>
            <a:r>
              <a:rPr lang="uk-UA" altLang="uk-UA" sz="2400" b="1" noProof="0">
                <a:latin typeface="Arial" charset="0"/>
              </a:rPr>
              <a:t>Зміст</a:t>
            </a:r>
          </a:p>
        </p:txBody>
      </p:sp>
      <p:sp>
        <p:nvSpPr>
          <p:cNvPr id="4099" name="Rectangle 3"/>
          <p:cNvSpPr>
            <a:spLocks noGrp="1" noChangeArrowheads="1"/>
          </p:cNvSpPr>
          <p:nvPr>
            <p:ph type="body" idx="1"/>
          </p:nvPr>
        </p:nvSpPr>
        <p:spPr>
          <a:xfrm>
            <a:off x="457200" y="2060848"/>
            <a:ext cx="8229600" cy="3816424"/>
          </a:xfrm>
        </p:spPr>
        <p:txBody>
          <a:bodyPr/>
          <a:lstStyle/>
          <a:p>
            <a:pPr marL="457200" lvl="1" indent="0" eaLnBrk="1" hangingPunct="1">
              <a:spcBef>
                <a:spcPts val="0"/>
              </a:spcBef>
              <a:spcAft>
                <a:spcPts val="1200"/>
              </a:spcAft>
              <a:buClr>
                <a:srgbClr val="FFC000"/>
              </a:buClr>
              <a:buSzPct val="100000"/>
              <a:buNone/>
              <a:defRPr/>
            </a:pPr>
            <a:r>
              <a:rPr lang="uk-UA" altLang="uk-UA" sz="1800" noProof="0"/>
              <a:t>1. Засоби впливу в ЄС на розвиток відкритої науки</a:t>
            </a:r>
          </a:p>
          <a:p>
            <a:pPr marL="457200" lvl="1" indent="0" eaLnBrk="1" hangingPunct="1">
              <a:spcBef>
                <a:spcPts val="0"/>
              </a:spcBef>
              <a:spcAft>
                <a:spcPts val="1200"/>
              </a:spcAft>
              <a:buClr>
                <a:srgbClr val="FFC000"/>
              </a:buClr>
              <a:buSzPct val="100000"/>
              <a:buNone/>
              <a:defRPr/>
            </a:pPr>
            <a:r>
              <a:rPr lang="uk-UA" altLang="uk-UA" sz="1800" noProof="0"/>
              <a:t>2. Проблемні питання застосування відкритої науки в Україні та законодавчого регулювання.</a:t>
            </a:r>
          </a:p>
          <a:p>
            <a:pPr marL="457200" lvl="1" indent="0" eaLnBrk="1" hangingPunct="1">
              <a:spcBef>
                <a:spcPts val="0"/>
              </a:spcBef>
              <a:spcAft>
                <a:spcPts val="1200"/>
              </a:spcAft>
              <a:buClr>
                <a:srgbClr val="FFC000"/>
              </a:buClr>
              <a:buSzPct val="100000"/>
              <a:buNone/>
              <a:defRPr/>
            </a:pPr>
            <a:r>
              <a:rPr lang="uk-UA" altLang="uk-UA" sz="1800" noProof="0"/>
              <a:t>3. Практика НАН України з врегулювання питань відкритої науки</a:t>
            </a:r>
          </a:p>
          <a:p>
            <a:pPr marL="457200" lvl="1" indent="0" eaLnBrk="1" hangingPunct="1">
              <a:spcBef>
                <a:spcPts val="0"/>
              </a:spcBef>
              <a:spcAft>
                <a:spcPts val="1200"/>
              </a:spcAft>
              <a:buClr>
                <a:srgbClr val="FFC000"/>
              </a:buClr>
              <a:buSzPct val="100000"/>
              <a:buNone/>
              <a:defRPr/>
            </a:pPr>
            <a:endParaRPr lang="uk-UA" altLang="uk-UA" sz="1600" noProof="0"/>
          </a:p>
          <a:p>
            <a:pPr marL="457200" lvl="1" indent="0" eaLnBrk="1" hangingPunct="1">
              <a:spcBef>
                <a:spcPts val="0"/>
              </a:spcBef>
              <a:spcAft>
                <a:spcPts val="1200"/>
              </a:spcAft>
              <a:buClr>
                <a:srgbClr val="FFC000"/>
              </a:buClr>
              <a:buSzPct val="100000"/>
              <a:buNone/>
              <a:defRPr/>
            </a:pPr>
            <a:endParaRPr lang="en-GB" altLang="uk-UA" sz="1600" noProof="0"/>
          </a:p>
        </p:txBody>
      </p:sp>
    </p:spTree>
    <p:extLst>
      <p:ext uri="{BB962C8B-B14F-4D97-AF65-F5344CB8AC3E}">
        <p14:creationId xmlns:p14="http://schemas.microsoft.com/office/powerpoint/2010/main" val="326007468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76672"/>
            <a:ext cx="8229600" cy="576064"/>
          </a:xfrm>
        </p:spPr>
        <p:txBody>
          <a:bodyPr/>
          <a:lstStyle/>
          <a:p>
            <a:pPr algn="ctr" eaLnBrk="1" hangingPunct="1"/>
            <a:r>
              <a:rPr lang="uk-UA" altLang="uk-UA" sz="2400" b="1" noProof="0">
                <a:latin typeface="Arial" charset="0"/>
              </a:rPr>
              <a:t>Засоби впливу на розвиток відкритої науки в ЄС</a:t>
            </a:r>
          </a:p>
        </p:txBody>
      </p:sp>
      <p:sp>
        <p:nvSpPr>
          <p:cNvPr id="4099" name="Rectangle 3"/>
          <p:cNvSpPr>
            <a:spLocks noGrp="1" noChangeArrowheads="1"/>
          </p:cNvSpPr>
          <p:nvPr>
            <p:ph type="body" idx="1"/>
          </p:nvPr>
        </p:nvSpPr>
        <p:spPr>
          <a:xfrm>
            <a:off x="467544" y="1484784"/>
            <a:ext cx="8229600" cy="4752528"/>
          </a:xfrm>
        </p:spPr>
        <p:txBody>
          <a:bodyPr lIns="90000"/>
          <a:lstStyle/>
          <a:p>
            <a:pPr marL="285750" lvl="1" eaLnBrk="1" hangingPunct="1">
              <a:spcBef>
                <a:spcPts val="0"/>
              </a:spcBef>
              <a:spcAft>
                <a:spcPts val="600"/>
              </a:spcAft>
              <a:buClr>
                <a:srgbClr val="FFC000"/>
              </a:buClr>
              <a:buSzPct val="100000"/>
              <a:buFont typeface="Wingdings" pitchFamily="2" charset="2"/>
              <a:buChar char="q"/>
              <a:defRPr/>
            </a:pPr>
            <a:r>
              <a:rPr lang="uk-UA" altLang="uk-UA" sz="1500" noProof="0" dirty="0"/>
              <a:t>З врахуванням підготовки України </a:t>
            </a:r>
            <a:r>
              <a:rPr lang="uk-UA" altLang="uk-UA" sz="1500" dirty="0"/>
              <a:t>до вступу в ЄС та </a:t>
            </a:r>
            <a:r>
              <a:rPr lang="uk-UA" altLang="uk-UA" sz="1500" noProof="0" dirty="0"/>
              <a:t>адаптації </a:t>
            </a:r>
            <a:r>
              <a:rPr lang="uk-UA" altLang="uk-UA" sz="1500" dirty="0"/>
              <a:t>діяльності у сфері ВН до практики ЄС - </a:t>
            </a:r>
            <a:r>
              <a:rPr lang="uk-UA" altLang="uk-UA" sz="1500" noProof="0" dirty="0"/>
              <a:t>на якому </a:t>
            </a:r>
            <a:r>
              <a:rPr lang="uk-UA" altLang="uk-UA" sz="1500" noProof="0" dirty="0" smtClean="0"/>
              <a:t>рівні</a:t>
            </a:r>
            <a:r>
              <a:rPr lang="uk-UA" altLang="uk-UA" sz="1500" dirty="0"/>
              <a:t>:</a:t>
            </a:r>
            <a:r>
              <a:rPr lang="uk-UA" altLang="uk-UA" sz="1500" noProof="0" dirty="0" smtClean="0"/>
              <a:t> </a:t>
            </a:r>
          </a:p>
          <a:p>
            <a:pPr marL="0" lvl="1" indent="0" eaLnBrk="1" hangingPunct="1">
              <a:spcBef>
                <a:spcPts val="0"/>
              </a:spcBef>
              <a:spcAft>
                <a:spcPts val="600"/>
              </a:spcAft>
              <a:buClr>
                <a:srgbClr val="FFC000"/>
              </a:buClr>
              <a:buSzPct val="100000"/>
              <a:buNone/>
              <a:defRPr/>
            </a:pPr>
            <a:r>
              <a:rPr lang="uk-UA" altLang="uk-UA" sz="1500" dirty="0" smtClean="0"/>
              <a:t>- </a:t>
            </a:r>
            <a:r>
              <a:rPr lang="uk-UA" altLang="uk-UA" sz="1500" noProof="0" dirty="0" smtClean="0"/>
              <a:t>локальних </a:t>
            </a:r>
            <a:r>
              <a:rPr lang="uk-UA" altLang="uk-UA" sz="1500" noProof="0" dirty="0"/>
              <a:t>актів наукових організацій та ЗВО, </a:t>
            </a:r>
            <a:endParaRPr lang="uk-UA" altLang="uk-UA" sz="1500" noProof="0" dirty="0" smtClean="0"/>
          </a:p>
          <a:p>
            <a:pPr marL="0" lvl="1" indent="0" eaLnBrk="1" hangingPunct="1">
              <a:spcBef>
                <a:spcPts val="0"/>
              </a:spcBef>
              <a:spcAft>
                <a:spcPts val="600"/>
              </a:spcAft>
              <a:buClr>
                <a:srgbClr val="FFC000"/>
              </a:buClr>
              <a:buSzPct val="100000"/>
              <a:buNone/>
              <a:defRPr/>
            </a:pPr>
            <a:r>
              <a:rPr lang="uk-UA" altLang="uk-UA" sz="1500" dirty="0" smtClean="0"/>
              <a:t>- </a:t>
            </a:r>
            <a:r>
              <a:rPr lang="uk-UA" altLang="uk-UA" sz="1500" dirty="0" smtClean="0"/>
              <a:t>договірного </a:t>
            </a:r>
            <a:r>
              <a:rPr lang="uk-UA" altLang="uk-UA" sz="1500" dirty="0"/>
              <a:t>регулювання, </a:t>
            </a:r>
            <a:endParaRPr lang="uk-UA" altLang="uk-UA" sz="1500" dirty="0" smtClean="0"/>
          </a:p>
          <a:p>
            <a:pPr marL="0" lvl="1" indent="0" eaLnBrk="1" hangingPunct="1">
              <a:spcBef>
                <a:spcPts val="0"/>
              </a:spcBef>
              <a:spcAft>
                <a:spcPts val="600"/>
              </a:spcAft>
              <a:buClr>
                <a:srgbClr val="FFC000"/>
              </a:buClr>
              <a:buSzPct val="100000"/>
              <a:buNone/>
              <a:defRPr/>
            </a:pPr>
            <a:r>
              <a:rPr lang="uk-UA" altLang="uk-UA" sz="1500" dirty="0" smtClean="0"/>
              <a:t>- </a:t>
            </a:r>
            <a:r>
              <a:rPr lang="uk-UA" altLang="uk-UA" sz="1500" dirty="0" smtClean="0"/>
              <a:t>підзаконних </a:t>
            </a:r>
            <a:r>
              <a:rPr lang="uk-UA" altLang="uk-UA" sz="1500" noProof="0" dirty="0"/>
              <a:t>актів чи </a:t>
            </a:r>
            <a:endParaRPr lang="uk-UA" altLang="uk-UA" sz="1500" noProof="0" dirty="0" smtClean="0"/>
          </a:p>
          <a:p>
            <a:pPr marL="0" lvl="1" indent="0" eaLnBrk="1" hangingPunct="1">
              <a:spcBef>
                <a:spcPts val="0"/>
              </a:spcBef>
              <a:spcAft>
                <a:spcPts val="600"/>
              </a:spcAft>
              <a:buClr>
                <a:srgbClr val="FFC000"/>
              </a:buClr>
              <a:buSzPct val="100000"/>
              <a:buNone/>
              <a:defRPr/>
            </a:pPr>
            <a:r>
              <a:rPr lang="uk-UA" altLang="uk-UA" sz="1500" dirty="0" smtClean="0"/>
              <a:t>- </a:t>
            </a:r>
            <a:r>
              <a:rPr lang="uk-UA" altLang="uk-UA" sz="1500" noProof="0" dirty="0" smtClean="0"/>
              <a:t>на </a:t>
            </a:r>
            <a:r>
              <a:rPr lang="uk-UA" altLang="uk-UA" sz="1500" noProof="0" dirty="0"/>
              <a:t>рівні закону має здійснюватися регулювання діяльності у сфері відкритої науки.</a:t>
            </a:r>
          </a:p>
          <a:p>
            <a:pPr marL="285750" lvl="1" eaLnBrk="1" hangingPunct="1">
              <a:spcBef>
                <a:spcPts val="0"/>
              </a:spcBef>
              <a:spcAft>
                <a:spcPts val="600"/>
              </a:spcAft>
              <a:buClr>
                <a:srgbClr val="FFC000"/>
              </a:buClr>
              <a:buSzPct val="100000"/>
              <a:buFont typeface="Wingdings" pitchFamily="2" charset="2"/>
              <a:buChar char="q"/>
              <a:defRPr/>
            </a:pPr>
            <a:r>
              <a:rPr lang="uk-UA" altLang="uk-UA" sz="1500" noProof="0" dirty="0"/>
              <a:t>Вказане набуло істотного наголосу  у </a:t>
            </a:r>
            <a:r>
              <a:rPr lang="uk-UA" altLang="uk-UA" sz="1500" noProof="0" dirty="0" err="1"/>
              <a:t>звʼязку</a:t>
            </a:r>
            <a:r>
              <a:rPr lang="uk-UA" altLang="uk-UA" sz="1500" noProof="0" dirty="0"/>
              <a:t> з оприлюдненням МОН України 07.03.2025 </a:t>
            </a:r>
            <a:r>
              <a:rPr lang="uk-UA" altLang="uk-UA" sz="1500" noProof="0" dirty="0" err="1"/>
              <a:t>проєкту</a:t>
            </a:r>
            <a:r>
              <a:rPr lang="uk-UA" altLang="uk-UA" sz="1500" noProof="0" dirty="0"/>
              <a:t> Закону України “Про внесення змін до деяких законів України щодо реалізації принципів відкритої науки“. Його обговорення у ДО “Український національний офіс інтелектуальної власності“ за участю фахівців наукових установ НАН України, </a:t>
            </a:r>
            <a:r>
              <a:rPr lang="uk-UA" altLang="uk-UA" sz="1500" noProof="0" dirty="0" err="1"/>
              <a:t>НАПрН</a:t>
            </a:r>
            <a:r>
              <a:rPr lang="uk-UA" altLang="uk-UA" sz="1500" noProof="0" dirty="0"/>
              <a:t> України, ЗВО 24.04.2025 засвідчило, що </a:t>
            </a:r>
            <a:r>
              <a:rPr lang="uk-UA" altLang="uk-UA" sz="1500" noProof="0" dirty="0" err="1"/>
              <a:t>проєкт</a:t>
            </a:r>
            <a:r>
              <a:rPr lang="uk-UA" altLang="uk-UA" sz="1500" noProof="0" dirty="0"/>
              <a:t> Закону істотно не відповідає актам ЄС та держав-членів ЄС щодо авторського права та відкритої науки, а також вимогам до застосування публічних ліцензій, призводить до невластивого ЄС зарегулювання цієї сфери відносин та  потребує змін. На цей час з врахуванням обговорення -  </a:t>
            </a:r>
            <a:r>
              <a:rPr lang="uk-UA" altLang="uk-UA" sz="1500" noProof="0" dirty="0" err="1"/>
              <a:t>проєкт</a:t>
            </a:r>
            <a:r>
              <a:rPr lang="uk-UA" altLang="uk-UA" sz="1500" noProof="0" dirty="0"/>
              <a:t> Закону істотно змінено.</a:t>
            </a:r>
          </a:p>
          <a:p>
            <a:pPr marL="285750" lvl="1" eaLnBrk="1" hangingPunct="1">
              <a:spcBef>
                <a:spcPts val="0"/>
              </a:spcBef>
              <a:spcAft>
                <a:spcPts val="600"/>
              </a:spcAft>
              <a:buClr>
                <a:srgbClr val="FFC000"/>
              </a:buClr>
              <a:buSzPct val="100000"/>
              <a:buFont typeface="Wingdings" pitchFamily="2" charset="2"/>
              <a:buChar char="q"/>
              <a:defRPr/>
            </a:pPr>
            <a:r>
              <a:rPr lang="uk-UA" altLang="uk-UA" sz="1500" noProof="0" dirty="0"/>
              <a:t>При вирішенні зазначеного питання слід </a:t>
            </a:r>
            <a:r>
              <a:rPr lang="uk-UA" altLang="uk-UA" sz="1500" noProof="0" dirty="0" err="1"/>
              <a:t>зʼясувати</a:t>
            </a:r>
            <a:r>
              <a:rPr lang="uk-UA" altLang="uk-UA" sz="1500" noProof="0" dirty="0"/>
              <a:t>, які засоби застосовує Європейський Союз, держави-члени ЄС для розвитку відкритої науки; в якій мірі питання ВН відображені в актах ЄС.</a:t>
            </a:r>
          </a:p>
          <a:p>
            <a:pPr marL="0" lvl="1" indent="0" eaLnBrk="1" hangingPunct="1">
              <a:spcBef>
                <a:spcPts val="0"/>
              </a:spcBef>
              <a:spcAft>
                <a:spcPts val="300"/>
              </a:spcAft>
              <a:buClr>
                <a:srgbClr val="FFC000"/>
              </a:buClr>
              <a:buSzPct val="100000"/>
              <a:buNone/>
              <a:defRPr/>
            </a:pPr>
            <a:endParaRPr lang="uk-UA" altLang="uk-UA" sz="1600" noProof="0" dirty="0"/>
          </a:p>
          <a:p>
            <a:pPr marL="457200" lvl="1" indent="0" eaLnBrk="1" hangingPunct="1">
              <a:spcBef>
                <a:spcPts val="0"/>
              </a:spcBef>
              <a:spcAft>
                <a:spcPts val="1200"/>
              </a:spcAft>
              <a:buClr>
                <a:srgbClr val="FFC000"/>
              </a:buClr>
              <a:buSzPct val="100000"/>
              <a:buNone/>
              <a:defRPr/>
            </a:pPr>
            <a:endParaRPr lang="uk-UA" altLang="uk-UA" sz="1600" noProof="0" dirty="0"/>
          </a:p>
          <a:p>
            <a:pPr marL="457200" lvl="1" indent="0" eaLnBrk="1" hangingPunct="1">
              <a:spcBef>
                <a:spcPts val="0"/>
              </a:spcBef>
              <a:spcAft>
                <a:spcPts val="1200"/>
              </a:spcAft>
              <a:buClr>
                <a:srgbClr val="FFC000"/>
              </a:buClr>
              <a:buSzPct val="100000"/>
              <a:buNone/>
              <a:defRPr/>
            </a:pPr>
            <a:endParaRPr lang="uk-UA" altLang="uk-UA" sz="1600" noProof="0" dirty="0"/>
          </a:p>
          <a:p>
            <a:pPr marL="457200" lvl="1" indent="0" eaLnBrk="1" hangingPunct="1">
              <a:spcBef>
                <a:spcPts val="0"/>
              </a:spcBef>
              <a:spcAft>
                <a:spcPts val="1200"/>
              </a:spcAft>
              <a:buClr>
                <a:srgbClr val="FFC000"/>
              </a:buClr>
              <a:buSzPct val="100000"/>
              <a:buNone/>
              <a:defRPr/>
            </a:pPr>
            <a:endParaRPr lang="en-GB" altLang="uk-UA" sz="1600" noProof="0" dirty="0"/>
          </a:p>
        </p:txBody>
      </p:sp>
    </p:spTree>
    <p:extLst>
      <p:ext uri="{BB962C8B-B14F-4D97-AF65-F5344CB8AC3E}">
        <p14:creationId xmlns:p14="http://schemas.microsoft.com/office/powerpoint/2010/main" val="63644781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76672"/>
            <a:ext cx="8229600" cy="576064"/>
          </a:xfrm>
        </p:spPr>
        <p:txBody>
          <a:bodyPr/>
          <a:lstStyle/>
          <a:p>
            <a:pPr algn="ctr" eaLnBrk="1" hangingPunct="1"/>
            <a:r>
              <a:rPr lang="uk-UA" altLang="uk-UA" sz="2400" b="1" noProof="0">
                <a:latin typeface="Arial" charset="0"/>
              </a:rPr>
              <a:t>Засоби впливу на розвиток відкритої науки в ЄС</a:t>
            </a:r>
          </a:p>
        </p:txBody>
      </p:sp>
      <p:sp>
        <p:nvSpPr>
          <p:cNvPr id="4099" name="Rectangle 3"/>
          <p:cNvSpPr>
            <a:spLocks noGrp="1" noChangeArrowheads="1"/>
          </p:cNvSpPr>
          <p:nvPr>
            <p:ph type="body" idx="1"/>
          </p:nvPr>
        </p:nvSpPr>
        <p:spPr>
          <a:xfrm>
            <a:off x="457200" y="1556792"/>
            <a:ext cx="8229600" cy="4824536"/>
          </a:xfrm>
        </p:spPr>
        <p:txBody>
          <a:bodyPr/>
          <a:lstStyle/>
          <a:p>
            <a:pPr marL="0" lvl="1" indent="0" eaLnBrk="1" hangingPunct="1">
              <a:spcBef>
                <a:spcPts val="0"/>
              </a:spcBef>
              <a:spcAft>
                <a:spcPts val="1200"/>
              </a:spcAft>
              <a:buClr>
                <a:srgbClr val="FFC000"/>
              </a:buClr>
              <a:buSzPct val="100000"/>
              <a:buNone/>
              <a:defRPr/>
            </a:pPr>
            <a:r>
              <a:rPr lang="uk-UA" altLang="uk-UA" sz="1500" noProof="0" dirty="0"/>
              <a:t>Характерним для ЄС, беручи до уваги істотну динаміку розвитку ВН, є мінімальне регулювання цієї сфери в актах ЄС та переважний вплив на відносини ВН через:</a:t>
            </a:r>
          </a:p>
          <a:p>
            <a:pPr marL="285750" lvl="1" eaLnBrk="1" hangingPunct="1">
              <a:spcBef>
                <a:spcPts val="0"/>
              </a:spcBef>
              <a:spcAft>
                <a:spcPts val="1200"/>
              </a:spcAft>
              <a:buClr>
                <a:srgbClr val="FFC000"/>
              </a:buClr>
              <a:buSzPct val="100000"/>
              <a:buFont typeface="Wingdings" pitchFamily="2" charset="2"/>
              <a:buChar char="q"/>
              <a:defRPr/>
            </a:pPr>
            <a:r>
              <a:rPr lang="uk-UA" altLang="uk-UA" sz="1500" noProof="0" dirty="0" smtClean="0"/>
              <a:t>прийняття </a:t>
            </a:r>
            <a:r>
              <a:rPr lang="uk-UA" altLang="uk-UA" sz="1500" noProof="0" dirty="0"/>
              <a:t>політичних документів, </a:t>
            </a:r>
            <a:r>
              <a:rPr lang="uk-UA" altLang="uk-UA" sz="1500" noProof="0" dirty="0" smtClean="0"/>
              <a:t>рекомендацій, </a:t>
            </a:r>
            <a:r>
              <a:rPr lang="uk-UA" altLang="uk-UA" sz="1500" noProof="0" dirty="0"/>
              <a:t>підтримку громадських ініціатив (зокрема, </a:t>
            </a:r>
            <a:r>
              <a:rPr lang="uk-UA" altLang="uk-UA" sz="1500" noProof="0" dirty="0" smtClean="0"/>
              <a:t>Рекомендація </a:t>
            </a:r>
            <a:r>
              <a:rPr lang="uk-UA" altLang="uk-UA" sz="1500" dirty="0" smtClean="0"/>
              <a:t>Комісії </a:t>
            </a:r>
            <a:r>
              <a:rPr lang="en-GB" altLang="uk-UA" sz="1500" dirty="0" smtClean="0"/>
              <a:t>(</a:t>
            </a:r>
            <a:r>
              <a:rPr lang="uk-UA" altLang="uk-UA" sz="1500" dirty="0" smtClean="0"/>
              <a:t>ЄС</a:t>
            </a:r>
            <a:r>
              <a:rPr lang="en-GB" altLang="uk-UA" sz="1500" dirty="0" smtClean="0"/>
              <a:t>) </a:t>
            </a:r>
            <a:r>
              <a:rPr lang="en-GB" altLang="uk-UA" sz="1500" dirty="0"/>
              <a:t>2018/790 </a:t>
            </a:r>
            <a:r>
              <a:rPr lang="uk-UA" altLang="uk-UA" sz="1500" noProof="0" dirty="0" smtClean="0"/>
              <a:t>«</a:t>
            </a:r>
            <a:r>
              <a:rPr lang="uk-UA" altLang="uk-UA" sz="1500" noProof="0" dirty="0"/>
              <a:t>Доступ до наукової інформації та її збереження </a:t>
            </a:r>
            <a:r>
              <a:rPr lang="uk-UA" altLang="uk-UA" sz="1500" noProof="0" dirty="0" smtClean="0"/>
              <a:t>2018 </a:t>
            </a:r>
            <a:r>
              <a:rPr lang="uk-UA" altLang="uk-UA" sz="1500" noProof="0" dirty="0"/>
              <a:t>р</a:t>
            </a:r>
            <a:r>
              <a:rPr lang="uk-UA" altLang="uk-UA" sz="1500" noProof="0" dirty="0" smtClean="0"/>
              <a:t>.; </a:t>
            </a:r>
            <a:r>
              <a:rPr lang="uk-UA" altLang="uk-UA" sz="1500" noProof="0" dirty="0"/>
              <a:t>Рекомендація Ради щодо Порядку денного політики Європейського дослідницького простору на 2025-2027 </a:t>
            </a:r>
            <a:r>
              <a:rPr lang="uk-UA" altLang="uk-UA" sz="1500" noProof="0" dirty="0" smtClean="0"/>
              <a:t>роки від </a:t>
            </a:r>
            <a:r>
              <a:rPr lang="uk-UA" altLang="uk-UA" sz="1500" noProof="0" dirty="0"/>
              <a:t>24.06.2025, Рекомендація Комісії (ЄС) 2023/499 від 1 березня 2023 року щодо Кодексу практики управління інтелектуальними активами для валоризації знань у Європейському дослідницькому просторі);</a:t>
            </a:r>
          </a:p>
          <a:p>
            <a:pPr marL="285750" lvl="1" eaLnBrk="1" hangingPunct="1">
              <a:spcBef>
                <a:spcPts val="0"/>
              </a:spcBef>
              <a:spcAft>
                <a:spcPts val="1200"/>
              </a:spcAft>
              <a:buClr>
                <a:srgbClr val="FFC000"/>
              </a:buClr>
              <a:buSzPct val="100000"/>
              <a:buFont typeface="Wingdings" pitchFamily="2" charset="2"/>
              <a:buChar char="q"/>
              <a:defRPr/>
            </a:pPr>
            <a:r>
              <a:rPr lang="uk-UA" altLang="uk-UA" sz="1500" noProof="0" dirty="0"/>
              <a:t>- запровадження в рамках РП ЄС Горизонт 2020, Горизонт Європа низки </a:t>
            </a:r>
            <a:r>
              <a:rPr lang="uk-UA" altLang="uk-UA" sz="1500" noProof="0" dirty="0" err="1"/>
              <a:t>проєктів</a:t>
            </a:r>
            <a:r>
              <a:rPr lang="uk-UA" altLang="uk-UA" sz="1500" noProof="0" dirty="0"/>
              <a:t> з розвитку інфраструктури ВН та її окремих напрямків;</a:t>
            </a:r>
          </a:p>
          <a:p>
            <a:pPr marL="285750" lvl="1" eaLnBrk="1" hangingPunct="1">
              <a:spcBef>
                <a:spcPts val="0"/>
              </a:spcBef>
              <a:spcAft>
                <a:spcPts val="1200"/>
              </a:spcAft>
              <a:buClr>
                <a:srgbClr val="FFC000"/>
              </a:buClr>
              <a:buSzPct val="100000"/>
              <a:buFont typeface="Wingdings" pitchFamily="2" charset="2"/>
              <a:buChar char="q"/>
              <a:defRPr/>
            </a:pPr>
            <a:r>
              <a:rPr lang="uk-UA" altLang="uk-UA" sz="1500" noProof="0" dirty="0"/>
              <a:t>- окремі точкові зміни до актів ЄС (Директива (ЄС) 2019/790 ЄС про авторське право в ЄЦР (аналіз тексту та даних); Директива (ЄС) 2019/1024 про відкриті дані (використання дослідницьких даних); документи РП Горизонт 2020; Горизонт Європа (Регламент (ЄС) 2021/695 щодо утворення «Горизонт Європа», ст. 16 Грантової угода РП «Горизонт Європа» та Додаток 5 до угоди).</a:t>
            </a:r>
          </a:p>
          <a:p>
            <a:pPr marL="0" lvl="1" indent="0" eaLnBrk="1" hangingPunct="1">
              <a:spcBef>
                <a:spcPts val="0"/>
              </a:spcBef>
              <a:spcAft>
                <a:spcPts val="300"/>
              </a:spcAft>
              <a:buClr>
                <a:srgbClr val="FFC000"/>
              </a:buClr>
              <a:buSzPct val="100000"/>
              <a:buNone/>
              <a:defRPr/>
            </a:pPr>
            <a:endParaRPr lang="uk-UA" altLang="uk-UA" sz="1600" noProof="0" dirty="0"/>
          </a:p>
          <a:p>
            <a:pPr marL="457200" lvl="1" indent="0" eaLnBrk="1" hangingPunct="1">
              <a:spcBef>
                <a:spcPts val="0"/>
              </a:spcBef>
              <a:spcAft>
                <a:spcPts val="1200"/>
              </a:spcAft>
              <a:buClr>
                <a:srgbClr val="FFC000"/>
              </a:buClr>
              <a:buSzPct val="100000"/>
              <a:buNone/>
              <a:defRPr/>
            </a:pPr>
            <a:endParaRPr lang="en-GB" altLang="uk-UA" sz="1600" noProof="0" dirty="0"/>
          </a:p>
        </p:txBody>
      </p:sp>
    </p:spTree>
    <p:extLst>
      <p:ext uri="{BB962C8B-B14F-4D97-AF65-F5344CB8AC3E}">
        <p14:creationId xmlns:p14="http://schemas.microsoft.com/office/powerpoint/2010/main" val="312240068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76672"/>
            <a:ext cx="8229600" cy="576064"/>
          </a:xfrm>
        </p:spPr>
        <p:txBody>
          <a:bodyPr/>
          <a:lstStyle/>
          <a:p>
            <a:pPr algn="ctr" eaLnBrk="1" hangingPunct="1"/>
            <a:r>
              <a:rPr lang="uk-UA" altLang="uk-UA" sz="2400" b="1" dirty="0">
                <a:latin typeface="Arial" charset="0"/>
              </a:rPr>
              <a:t>Питання політичних документів та актів ЄС щодо ВН</a:t>
            </a:r>
            <a:endParaRPr lang="uk-UA" altLang="uk-UA" sz="2400" b="1" noProof="0" dirty="0">
              <a:latin typeface="Arial" charset="0"/>
            </a:endParaRPr>
          </a:p>
        </p:txBody>
      </p:sp>
      <p:sp>
        <p:nvSpPr>
          <p:cNvPr id="4099" name="Rectangle 3"/>
          <p:cNvSpPr>
            <a:spLocks noGrp="1" noChangeArrowheads="1"/>
          </p:cNvSpPr>
          <p:nvPr>
            <p:ph type="body" idx="1"/>
          </p:nvPr>
        </p:nvSpPr>
        <p:spPr>
          <a:xfrm>
            <a:off x="467544" y="1484784"/>
            <a:ext cx="8229600" cy="4824536"/>
          </a:xfrm>
        </p:spPr>
        <p:txBody>
          <a:bodyPr/>
          <a:lstStyle/>
          <a:p>
            <a:pPr marL="285750" lvl="1" eaLnBrk="1" hangingPunct="1">
              <a:spcBef>
                <a:spcPts val="0"/>
              </a:spcBef>
              <a:spcAft>
                <a:spcPts val="1200"/>
              </a:spcAft>
              <a:buClr>
                <a:srgbClr val="FFC000"/>
              </a:buClr>
              <a:buSzPct val="100000"/>
              <a:buFont typeface="Wingdings" pitchFamily="2" charset="2"/>
              <a:buChar char="q"/>
              <a:defRPr/>
            </a:pPr>
            <a:r>
              <a:rPr lang="uk-UA" altLang="uk-UA" sz="1500" noProof="0" dirty="0"/>
              <a:t>Оприлюднення у ВД або надрукованих наукових статей або прийнятих до публікацій після рецензування рукописів статей щонайменше після їх публікації стосовно досліджень фінансованих за бюджетні кошти. Слід вказати, що за 20 років шляху відкритої науки в ЄС – в ЄС не було досягнуто мети відкритого доступу до </a:t>
            </a:r>
            <a:r>
              <a:rPr lang="uk-UA" altLang="uk-UA" sz="1500" dirty="0"/>
              <a:t>опублікований </a:t>
            </a:r>
            <a:r>
              <a:rPr lang="uk-UA" altLang="uk-UA" sz="1500" noProof="0" dirty="0"/>
              <a:t>наукових публікацій.</a:t>
            </a:r>
          </a:p>
          <a:p>
            <a:pPr marL="285750" lvl="1" eaLnBrk="1" hangingPunct="1">
              <a:spcBef>
                <a:spcPts val="0"/>
              </a:spcBef>
              <a:spcAft>
                <a:spcPts val="1200"/>
              </a:spcAft>
              <a:buClr>
                <a:srgbClr val="FFC000"/>
              </a:buClr>
              <a:buSzPct val="100000"/>
              <a:buFont typeface="Wingdings" pitchFamily="2" charset="2"/>
              <a:buChar char="q"/>
              <a:defRPr/>
            </a:pPr>
            <a:r>
              <a:rPr lang="uk-UA" altLang="uk-UA" sz="1500" noProof="0" dirty="0"/>
              <a:t>Оприлюднення дослідницьких даних результатів досліджень. При цьому виключаються з відкритого доступу - </a:t>
            </a:r>
            <a:r>
              <a:rPr lang="uk-UA" altLang="uk-UA" sz="1500" noProof="0" dirty="0" smtClean="0"/>
              <a:t>документи, </a:t>
            </a:r>
            <a:r>
              <a:rPr lang="uk-UA" altLang="uk-UA" sz="1500" noProof="0" dirty="0"/>
              <a:t>на які треті сторони мають права інтелектуальної власності; </a:t>
            </a:r>
            <a:r>
              <a:rPr lang="uk-UA" altLang="uk-UA" sz="1500" noProof="0" dirty="0" smtClean="0"/>
              <a:t>документи, </a:t>
            </a:r>
            <a:r>
              <a:rPr lang="uk-UA" altLang="uk-UA" sz="1500" noProof="0" dirty="0"/>
              <a:t>що стосується захисту національної безпеки, оборони, громадської безпеки; містять конфіденційну комерційну інформацію (включаючи комерційні, професійні секрети, секрети компанії)</a:t>
            </a:r>
            <a:r>
              <a:rPr lang="en-GB" altLang="uk-UA" sz="1500" dirty="0" smtClean="0"/>
              <a:t>,</a:t>
            </a:r>
            <a:r>
              <a:rPr lang="uk-UA" altLang="uk-UA" sz="1500" dirty="0" smtClean="0"/>
              <a:t> інші документи наукових організацій ніж дослідницькі дані, документи,</a:t>
            </a:r>
            <a:r>
              <a:rPr lang="en-GB" altLang="uk-UA" sz="1500" dirty="0" smtClean="0"/>
              <a:t> </a:t>
            </a:r>
            <a:r>
              <a:rPr lang="uk-UA" altLang="uk-UA" sz="1500" dirty="0"/>
              <a:t>що стосуються критичної інфраструктури тощо.</a:t>
            </a:r>
            <a:r>
              <a:rPr lang="uk-UA" altLang="uk-UA" sz="1500" noProof="0" dirty="0"/>
              <a:t> </a:t>
            </a:r>
          </a:p>
          <a:p>
            <a:pPr marL="0" lvl="1" indent="0" eaLnBrk="1" hangingPunct="1">
              <a:spcBef>
                <a:spcPts val="0"/>
              </a:spcBef>
              <a:spcAft>
                <a:spcPts val="1200"/>
              </a:spcAft>
              <a:buClr>
                <a:srgbClr val="FFC000"/>
              </a:buClr>
              <a:buSzPct val="100000"/>
              <a:buNone/>
              <a:defRPr/>
            </a:pPr>
            <a:r>
              <a:rPr lang="uk-UA" altLang="uk-UA" sz="1500" b="1" noProof="0" dirty="0"/>
              <a:t>Звіти про виконання досліджень</a:t>
            </a:r>
          </a:p>
          <a:p>
            <a:pPr marL="285750" lvl="1" algn="just" eaLnBrk="1" hangingPunct="1">
              <a:spcBef>
                <a:spcPts val="0"/>
              </a:spcBef>
              <a:spcAft>
                <a:spcPts val="1200"/>
              </a:spcAft>
              <a:buClr>
                <a:srgbClr val="FFC000"/>
              </a:buClr>
              <a:buSzPct val="100000"/>
              <a:buFont typeface="Wingdings" pitchFamily="2" charset="2"/>
              <a:buChar char="q"/>
              <a:defRPr/>
            </a:pPr>
            <a:r>
              <a:rPr lang="uk-UA" altLang="uk-UA" sz="1500" noProof="0" dirty="0"/>
              <a:t>Зазначимо, що документами РП, у тому числі Горизонт Європа, не передбачено оприлюднення звітів про виконання </a:t>
            </a:r>
            <a:r>
              <a:rPr lang="uk-UA" altLang="uk-UA" sz="1500" noProof="0" dirty="0" err="1"/>
              <a:t>проєктів</a:t>
            </a:r>
            <a:r>
              <a:rPr lang="uk-UA" altLang="uk-UA" sz="1500" noProof="0" dirty="0"/>
              <a:t>, які, як правило, не оприлюднюються. Вимоги до оприлюднення стосуються наукових публікацій, дослідницьких </a:t>
            </a:r>
            <a:r>
              <a:rPr lang="uk-UA" altLang="uk-UA" sz="1500" noProof="0" dirty="0" smtClean="0"/>
              <a:t>даних та визначаються стосовно </a:t>
            </a:r>
            <a:r>
              <a:rPr lang="uk-UA" altLang="uk-UA" sz="1500" noProof="0" dirty="0"/>
              <a:t>окремих результатів </a:t>
            </a:r>
            <a:r>
              <a:rPr lang="uk-UA" altLang="uk-UA" sz="1500" noProof="0" dirty="0" err="1"/>
              <a:t>проєктів</a:t>
            </a:r>
            <a:r>
              <a:rPr lang="uk-UA" altLang="uk-UA" sz="1500" noProof="0" dirty="0"/>
              <a:t> (</a:t>
            </a:r>
            <a:r>
              <a:rPr lang="en-GB" altLang="uk-UA" sz="1500" noProof="0" dirty="0"/>
              <a:t>deliverables) </a:t>
            </a:r>
            <a:r>
              <a:rPr lang="uk-UA" altLang="uk-UA" sz="1500" noProof="0" dirty="0"/>
              <a:t>у договорах з фінансування. У Директиві </a:t>
            </a:r>
            <a:r>
              <a:rPr lang="en-GB" altLang="uk-UA" sz="1500" noProof="0" dirty="0"/>
              <a:t>(EU) 2019/1024</a:t>
            </a:r>
            <a:r>
              <a:rPr lang="uk-UA" altLang="uk-UA" sz="1500" noProof="0" dirty="0"/>
              <a:t> вказується, що </a:t>
            </a:r>
            <a:r>
              <a:rPr lang="uk-UA" altLang="uk-UA" sz="1500" dirty="0"/>
              <a:t>вона</a:t>
            </a:r>
            <a:r>
              <a:rPr lang="uk-UA" altLang="uk-UA" sz="1500" noProof="0" dirty="0"/>
              <a:t> не розповсюджується на </a:t>
            </a:r>
            <a:r>
              <a:rPr lang="en-GB" altLang="uk-UA" sz="1500" noProof="0" dirty="0"/>
              <a:t>documents other than </a:t>
            </a:r>
            <a:r>
              <a:rPr lang="en-GB" altLang="uk-UA" sz="1500" dirty="0"/>
              <a:t>research data </a:t>
            </a:r>
            <a:r>
              <a:rPr lang="uk-UA" altLang="uk-UA" sz="1500" dirty="0"/>
              <a:t>наукових організацій та організацій, які здійснюють трансфер технологій</a:t>
            </a:r>
            <a:r>
              <a:rPr lang="en-GB" altLang="uk-UA" sz="1500" dirty="0"/>
              <a:t>.</a:t>
            </a:r>
            <a:endParaRPr lang="uk-UA" altLang="uk-UA" sz="1500" noProof="0" dirty="0"/>
          </a:p>
          <a:p>
            <a:pPr marL="0" lvl="1" indent="0" eaLnBrk="1" hangingPunct="1">
              <a:spcBef>
                <a:spcPts val="0"/>
              </a:spcBef>
              <a:spcAft>
                <a:spcPts val="600"/>
              </a:spcAft>
              <a:buClr>
                <a:srgbClr val="FFC000"/>
              </a:buClr>
              <a:buSzPct val="100000"/>
              <a:buNone/>
              <a:defRPr/>
            </a:pPr>
            <a:endParaRPr lang="uk-UA" altLang="uk-UA" sz="1600" noProof="0" dirty="0"/>
          </a:p>
          <a:p>
            <a:pPr marL="0" lvl="1" indent="0" eaLnBrk="1" hangingPunct="1">
              <a:spcBef>
                <a:spcPts val="0"/>
              </a:spcBef>
              <a:spcAft>
                <a:spcPts val="600"/>
              </a:spcAft>
              <a:buClr>
                <a:srgbClr val="FFC000"/>
              </a:buClr>
              <a:buSzPct val="100000"/>
              <a:buNone/>
              <a:defRPr/>
            </a:pPr>
            <a:endParaRPr lang="uk-UA" altLang="uk-UA" sz="1600" noProof="0" dirty="0"/>
          </a:p>
          <a:p>
            <a:pPr marL="0" lvl="1" indent="0" eaLnBrk="1" hangingPunct="1">
              <a:spcBef>
                <a:spcPts val="0"/>
              </a:spcBef>
              <a:spcAft>
                <a:spcPts val="600"/>
              </a:spcAft>
              <a:buClr>
                <a:srgbClr val="FFC000"/>
              </a:buClr>
              <a:buSzPct val="100000"/>
              <a:buNone/>
              <a:defRPr/>
            </a:pPr>
            <a:endParaRPr lang="uk-UA" altLang="uk-UA" sz="1600" noProof="0" dirty="0"/>
          </a:p>
          <a:p>
            <a:pPr marL="0" lvl="1" indent="0" eaLnBrk="1" hangingPunct="1">
              <a:spcBef>
                <a:spcPts val="0"/>
              </a:spcBef>
              <a:spcAft>
                <a:spcPts val="600"/>
              </a:spcAft>
              <a:buClr>
                <a:srgbClr val="FFC000"/>
              </a:buClr>
              <a:buSzPct val="100000"/>
              <a:buNone/>
              <a:defRPr/>
            </a:pPr>
            <a:endParaRPr lang="uk-UA" altLang="uk-UA" sz="1600" noProof="0" dirty="0"/>
          </a:p>
          <a:p>
            <a:pPr marL="457200" lvl="1" indent="0" eaLnBrk="1" hangingPunct="1">
              <a:spcBef>
                <a:spcPts val="0"/>
              </a:spcBef>
              <a:spcAft>
                <a:spcPts val="1200"/>
              </a:spcAft>
              <a:buClr>
                <a:srgbClr val="FFC000"/>
              </a:buClr>
              <a:buSzPct val="100000"/>
              <a:buNone/>
              <a:defRPr/>
            </a:pPr>
            <a:endParaRPr lang="en-GB" altLang="uk-UA" sz="1600" noProof="0" dirty="0"/>
          </a:p>
        </p:txBody>
      </p:sp>
    </p:spTree>
    <p:extLst>
      <p:ext uri="{BB962C8B-B14F-4D97-AF65-F5344CB8AC3E}">
        <p14:creationId xmlns:p14="http://schemas.microsoft.com/office/powerpoint/2010/main" val="147959938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46856" y="404664"/>
            <a:ext cx="8229600" cy="648072"/>
          </a:xfrm>
        </p:spPr>
        <p:txBody>
          <a:bodyPr/>
          <a:lstStyle/>
          <a:p>
            <a:pPr algn="ctr" eaLnBrk="1" hangingPunct="1"/>
            <a:r>
              <a:rPr lang="uk-UA" altLang="uk-UA" sz="2400" b="1">
                <a:latin typeface="Arial" charset="0"/>
              </a:rPr>
              <a:t>Г</a:t>
            </a:r>
            <a:r>
              <a:rPr lang="uk-UA" altLang="uk-UA" sz="2400" b="1" noProof="0" err="1">
                <a:latin typeface="Arial" charset="0"/>
              </a:rPr>
              <a:t>армонізація</a:t>
            </a:r>
            <a:r>
              <a:rPr lang="uk-UA" altLang="uk-UA" sz="2400" b="1" noProof="0">
                <a:latin typeface="Arial" charset="0"/>
              </a:rPr>
              <a:t> з актами ЄС</a:t>
            </a:r>
          </a:p>
        </p:txBody>
      </p:sp>
      <p:sp>
        <p:nvSpPr>
          <p:cNvPr id="4099" name="Rectangle 3"/>
          <p:cNvSpPr>
            <a:spLocks noGrp="1" noChangeArrowheads="1"/>
          </p:cNvSpPr>
          <p:nvPr>
            <p:ph type="body" idx="1"/>
          </p:nvPr>
        </p:nvSpPr>
        <p:spPr>
          <a:xfrm>
            <a:off x="446856" y="1556792"/>
            <a:ext cx="8435280" cy="5112568"/>
          </a:xfrm>
        </p:spPr>
        <p:txBody>
          <a:bodyPr/>
          <a:lstStyle/>
          <a:p>
            <a:pPr marL="198900" lvl="1" indent="-198900" eaLnBrk="1" hangingPunct="1">
              <a:spcBef>
                <a:spcPts val="0"/>
              </a:spcBef>
              <a:spcAft>
                <a:spcPts val="900"/>
              </a:spcAft>
              <a:buClr>
                <a:srgbClr val="FFC000"/>
              </a:buClr>
              <a:buSzPct val="100000"/>
              <a:buFont typeface="+mj-lt"/>
              <a:buAutoNum type="arabicPeriod"/>
              <a:defRPr/>
            </a:pPr>
            <a:r>
              <a:rPr lang="ru-RU" altLang="uk-UA" sz="1500" b="1" noProof="0" dirty="0" err="1"/>
              <a:t>Відкритий</a:t>
            </a:r>
            <a:r>
              <a:rPr lang="ru-RU" altLang="uk-UA" sz="1500" b="1" noProof="0" dirty="0"/>
              <a:t> доступ до </a:t>
            </a:r>
            <a:r>
              <a:rPr lang="ru-RU" altLang="uk-UA" sz="1500" b="1" noProof="0" dirty="0" err="1"/>
              <a:t>наукових</a:t>
            </a:r>
            <a:r>
              <a:rPr lang="ru-RU" altLang="uk-UA" sz="1500" b="1" noProof="0" dirty="0"/>
              <a:t> </a:t>
            </a:r>
            <a:r>
              <a:rPr lang="ru-RU" altLang="uk-UA" sz="1500" b="1" noProof="0" dirty="0" err="1"/>
              <a:t>публікацій</a:t>
            </a:r>
            <a:r>
              <a:rPr lang="ru-RU" altLang="uk-UA" sz="1500" noProof="0" dirty="0"/>
              <a:t>. </a:t>
            </a:r>
            <a:r>
              <a:rPr lang="ru-RU" altLang="uk-UA" sz="1500" dirty="0"/>
              <a:t>З</a:t>
            </a:r>
            <a:r>
              <a:rPr lang="ru-RU" altLang="uk-UA" sz="1500" noProof="0" dirty="0"/>
              <a:t>находиться на </a:t>
            </a:r>
            <a:r>
              <a:rPr lang="ru-RU" altLang="uk-UA" sz="1500" noProof="0" dirty="0" err="1"/>
              <a:t>значно</a:t>
            </a:r>
            <a:r>
              <a:rPr lang="ru-RU" altLang="uk-UA" sz="1500" noProof="0" dirty="0"/>
              <a:t> </a:t>
            </a:r>
            <a:r>
              <a:rPr lang="ru-RU" altLang="uk-UA" sz="1500" noProof="0" dirty="0" err="1"/>
              <a:t>вищому</a:t>
            </a:r>
            <a:r>
              <a:rPr lang="ru-RU" altLang="uk-UA" sz="1500" noProof="0" dirty="0"/>
              <a:t> </a:t>
            </a:r>
            <a:r>
              <a:rPr lang="ru-RU" altLang="uk-UA" sz="1500" noProof="0" dirty="0" err="1"/>
              <a:t>рівні</a:t>
            </a:r>
            <a:r>
              <a:rPr lang="ru-RU" altLang="uk-UA" sz="1500" noProof="0" dirty="0"/>
              <a:t> </a:t>
            </a:r>
            <a:r>
              <a:rPr lang="ru-RU" altLang="uk-UA" sz="1500" noProof="0" dirty="0" err="1"/>
              <a:t>ніж</a:t>
            </a:r>
            <a:r>
              <a:rPr lang="ru-RU" altLang="uk-UA" sz="1500" noProof="0" dirty="0"/>
              <a:t> в державах-членах ЄС, </a:t>
            </a:r>
            <a:r>
              <a:rPr lang="ru-RU" altLang="uk-UA" sz="1500" noProof="0" dirty="0" err="1"/>
              <a:t>що</a:t>
            </a:r>
            <a:r>
              <a:rPr lang="ru-RU" altLang="uk-UA" sz="1500" noProof="0" dirty="0"/>
              <a:t> </a:t>
            </a:r>
            <a:r>
              <a:rPr lang="ru-RU" altLang="uk-UA" sz="1500" noProof="0" dirty="0" err="1"/>
              <a:t>було</a:t>
            </a:r>
            <a:r>
              <a:rPr lang="ru-RU" altLang="uk-UA" sz="1500" noProof="0" dirty="0"/>
              <a:t> </a:t>
            </a:r>
            <a:r>
              <a:rPr lang="ru-RU" altLang="uk-UA" sz="1500" noProof="0" dirty="0" err="1"/>
              <a:t>започатковано</a:t>
            </a:r>
            <a:r>
              <a:rPr lang="ru-RU" altLang="uk-UA" sz="1500" noProof="0" dirty="0"/>
              <a:t> НАН </a:t>
            </a:r>
            <a:r>
              <a:rPr lang="ru-RU" altLang="uk-UA" sz="1500" noProof="0" dirty="0" err="1"/>
              <a:t>України</a:t>
            </a:r>
            <a:r>
              <a:rPr lang="ru-RU" altLang="uk-UA" sz="1500" noProof="0" dirty="0"/>
              <a:t> та ВАК у 2008 р. </a:t>
            </a:r>
            <a:r>
              <a:rPr lang="ru-RU" altLang="uk-UA" sz="1500" dirty="0"/>
              <a:t>В</a:t>
            </a:r>
            <a:r>
              <a:rPr lang="ru-RU" altLang="uk-UA" sz="1500" noProof="0" dirty="0" err="1"/>
              <a:t>ідповідно</a:t>
            </a:r>
            <a:r>
              <a:rPr lang="ru-RU" altLang="uk-UA" sz="1500" noProof="0" dirty="0"/>
              <a:t> до Порядку </a:t>
            </a:r>
            <a:r>
              <a:rPr lang="ru-RU" altLang="uk-UA" sz="1500" noProof="0" dirty="0" err="1"/>
              <a:t>передавання</a:t>
            </a:r>
            <a:r>
              <a:rPr lang="ru-RU" altLang="uk-UA" sz="1500" noProof="0" dirty="0"/>
              <a:t> </a:t>
            </a:r>
            <a:r>
              <a:rPr lang="ru-RU" altLang="uk-UA" sz="1500" noProof="0" dirty="0" err="1"/>
              <a:t>електронних</a:t>
            </a:r>
            <a:r>
              <a:rPr lang="ru-RU" altLang="uk-UA" sz="1500" noProof="0" dirty="0"/>
              <a:t> </a:t>
            </a:r>
            <a:r>
              <a:rPr lang="ru-RU" altLang="uk-UA" sz="1500" noProof="0" dirty="0" err="1"/>
              <a:t>копій</a:t>
            </a:r>
            <a:r>
              <a:rPr lang="ru-RU" altLang="uk-UA" sz="1500" noProof="0" dirty="0"/>
              <a:t> </a:t>
            </a:r>
            <a:r>
              <a:rPr lang="ru-RU" altLang="uk-UA" sz="1500" noProof="0" dirty="0" err="1"/>
              <a:t>періодичних</a:t>
            </a:r>
            <a:r>
              <a:rPr lang="ru-RU" altLang="uk-UA" sz="1500" noProof="0" dirty="0"/>
              <a:t> </a:t>
            </a:r>
            <a:r>
              <a:rPr lang="ru-RU" altLang="uk-UA" sz="1500" noProof="0" dirty="0" err="1"/>
              <a:t>друкованих</a:t>
            </a:r>
            <a:r>
              <a:rPr lang="ru-RU" altLang="uk-UA" sz="1500" noProof="0" dirty="0"/>
              <a:t> </a:t>
            </a:r>
            <a:r>
              <a:rPr lang="ru-RU" altLang="uk-UA" sz="1500" noProof="0" dirty="0" err="1"/>
              <a:t>наукових</a:t>
            </a:r>
            <a:r>
              <a:rPr lang="ru-RU" altLang="uk-UA" sz="1500" noProof="0" dirty="0"/>
              <a:t> </a:t>
            </a:r>
            <a:r>
              <a:rPr lang="ru-RU" altLang="uk-UA" sz="1500" noProof="0" dirty="0" err="1"/>
              <a:t>фахових</a:t>
            </a:r>
            <a:r>
              <a:rPr lang="ru-RU" altLang="uk-UA" sz="1500" noProof="0" dirty="0"/>
              <a:t> </a:t>
            </a:r>
            <a:r>
              <a:rPr lang="ru-RU" altLang="uk-UA" sz="1500" noProof="0" dirty="0" err="1"/>
              <a:t>видань</a:t>
            </a:r>
            <a:r>
              <a:rPr lang="ru-RU" altLang="uk-UA" sz="1500" noProof="0" dirty="0"/>
              <a:t> на </a:t>
            </a:r>
            <a:r>
              <a:rPr lang="ru-RU" altLang="uk-UA" sz="1500" noProof="0" dirty="0" err="1"/>
              <a:t>зберігання</a:t>
            </a:r>
            <a:r>
              <a:rPr lang="ru-RU" altLang="uk-UA" sz="1500" noProof="0" dirty="0"/>
              <a:t> до </a:t>
            </a:r>
            <a:r>
              <a:rPr lang="ru-RU" altLang="uk-UA" sz="1500" noProof="0" dirty="0" err="1"/>
              <a:t>Національної</a:t>
            </a:r>
            <a:r>
              <a:rPr lang="ru-RU" altLang="uk-UA" sz="1500" noProof="0" dirty="0"/>
              <a:t> </a:t>
            </a:r>
            <a:r>
              <a:rPr lang="ru-RU" altLang="uk-UA" sz="1500" noProof="0" dirty="0" err="1"/>
              <a:t>бібліотеки</a:t>
            </a:r>
            <a:r>
              <a:rPr lang="ru-RU" altLang="uk-UA" sz="1500" noProof="0" dirty="0"/>
              <a:t> </a:t>
            </a:r>
            <a:r>
              <a:rPr lang="ru-RU" altLang="uk-UA" sz="1500" noProof="0" dirty="0" err="1"/>
              <a:t>України</a:t>
            </a:r>
            <a:r>
              <a:rPr lang="ru-RU" altLang="uk-UA" sz="1500" noProof="0" dirty="0"/>
              <a:t> </a:t>
            </a:r>
            <a:r>
              <a:rPr lang="ru-RU" altLang="uk-UA" sz="1500" noProof="0" dirty="0" err="1"/>
              <a:t>імені</a:t>
            </a:r>
            <a:r>
              <a:rPr lang="ru-RU" altLang="uk-UA" sz="1500" noProof="0" dirty="0"/>
              <a:t> В.І. </a:t>
            </a:r>
            <a:r>
              <a:rPr lang="ru-RU" altLang="uk-UA" sz="1500" noProof="0" dirty="0" err="1"/>
              <a:t>Вернадського</a:t>
            </a:r>
            <a:r>
              <a:rPr lang="ru-RU" altLang="uk-UA" sz="1500" noProof="0" dirty="0"/>
              <a:t>, </a:t>
            </a:r>
            <a:r>
              <a:rPr lang="ru-RU" altLang="uk-UA" sz="1500" noProof="0" dirty="0" err="1"/>
              <a:t>затвердженого</a:t>
            </a:r>
            <a:r>
              <a:rPr lang="ru-RU" altLang="uk-UA" sz="1500" noProof="0" dirty="0"/>
              <a:t> наказом ВАК </a:t>
            </a:r>
            <a:r>
              <a:rPr lang="ru-RU" altLang="uk-UA" sz="1500" noProof="0" dirty="0" err="1"/>
              <a:t>України</a:t>
            </a:r>
            <a:r>
              <a:rPr lang="ru-RU" altLang="uk-UA" sz="1500" noProof="0" dirty="0"/>
              <a:t> та НАН </a:t>
            </a:r>
            <a:r>
              <a:rPr lang="ru-RU" altLang="uk-UA" sz="1500" noProof="0" dirty="0" err="1"/>
              <a:t>України</a:t>
            </a:r>
            <a:r>
              <a:rPr lang="ru-RU" altLang="uk-UA" sz="1500" noProof="0" dirty="0"/>
              <a:t> </a:t>
            </a:r>
            <a:r>
              <a:rPr lang="ru-RU" altLang="uk-UA" sz="1500" noProof="0" dirty="0" err="1"/>
              <a:t>від</a:t>
            </a:r>
            <a:r>
              <a:rPr lang="ru-RU" altLang="uk-UA" sz="1500" noProof="0" dirty="0"/>
              <a:t> 07.07.2008 № 436/311. </a:t>
            </a:r>
          </a:p>
          <a:p>
            <a:pPr marL="198900" lvl="1" indent="-198900" eaLnBrk="1" hangingPunct="1">
              <a:spcBef>
                <a:spcPts val="0"/>
              </a:spcBef>
              <a:spcAft>
                <a:spcPts val="900"/>
              </a:spcAft>
              <a:buClr>
                <a:srgbClr val="FFC000"/>
              </a:buClr>
              <a:buSzPct val="100000"/>
              <a:buFont typeface="+mj-lt"/>
              <a:buAutoNum type="arabicPeriod"/>
              <a:defRPr/>
            </a:pPr>
            <a:r>
              <a:rPr lang="ru-RU" altLang="uk-UA" sz="1500" noProof="0" dirty="0"/>
              <a:t> </a:t>
            </a:r>
            <a:r>
              <a:rPr lang="ru-RU" altLang="uk-UA" sz="1500" b="1" noProof="0" dirty="0" err="1"/>
              <a:t>Положення</a:t>
            </a:r>
            <a:r>
              <a:rPr lang="ru-RU" altLang="uk-UA" sz="1500" b="1" noProof="0" dirty="0"/>
              <a:t> </a:t>
            </a:r>
            <a:r>
              <a:rPr lang="ru-RU" altLang="uk-UA" sz="1500" b="1" noProof="0" dirty="0" err="1"/>
              <a:t>щодо</a:t>
            </a:r>
            <a:r>
              <a:rPr lang="ru-RU" altLang="uk-UA" sz="1500" b="1" noProof="0" dirty="0"/>
              <a:t> </a:t>
            </a:r>
            <a:r>
              <a:rPr lang="ru-RU" altLang="uk-UA" sz="1500" b="1" noProof="0" dirty="0" err="1"/>
              <a:t>аналізу</a:t>
            </a:r>
            <a:r>
              <a:rPr lang="ru-RU" altLang="uk-UA" sz="1500" b="1" noProof="0" dirty="0"/>
              <a:t> тексту та </a:t>
            </a:r>
            <a:r>
              <a:rPr lang="ru-RU" altLang="uk-UA" sz="1500" b="1" noProof="0" dirty="0" err="1"/>
              <a:t>даних</a:t>
            </a:r>
            <a:r>
              <a:rPr lang="ru-RU" altLang="uk-UA" sz="1500" b="1" noProof="0" dirty="0"/>
              <a:t> </a:t>
            </a:r>
            <a:r>
              <a:rPr lang="ru-RU" altLang="uk-UA" sz="1500" noProof="0" dirty="0"/>
              <a:t>– </a:t>
            </a:r>
            <a:r>
              <a:rPr lang="ru-RU" altLang="uk-UA" sz="1500" noProof="0" dirty="0" err="1"/>
              <a:t>зазначені</a:t>
            </a:r>
            <a:r>
              <a:rPr lang="ru-RU" altLang="uk-UA" sz="1500" noProof="0" dirty="0"/>
              <a:t> у </a:t>
            </a:r>
            <a:r>
              <a:rPr lang="ru-RU" altLang="uk-UA" sz="1500" noProof="0" dirty="0" err="1"/>
              <a:t>Законі</a:t>
            </a:r>
            <a:r>
              <a:rPr lang="ru-RU" altLang="uk-UA" sz="1500" noProof="0" dirty="0"/>
              <a:t> </a:t>
            </a:r>
            <a:r>
              <a:rPr lang="ru-RU" altLang="uk-UA" sz="1500" noProof="0" dirty="0" err="1"/>
              <a:t>України</a:t>
            </a:r>
            <a:r>
              <a:rPr lang="ru-RU" altLang="uk-UA" sz="1500" noProof="0" dirty="0"/>
              <a:t> “Про </a:t>
            </a:r>
            <a:r>
              <a:rPr lang="ru-RU" altLang="uk-UA" sz="1500" noProof="0" dirty="0" err="1"/>
              <a:t>авторське</a:t>
            </a:r>
            <a:r>
              <a:rPr lang="ru-RU" altLang="uk-UA" sz="1500" noProof="0" dirty="0"/>
              <a:t> право і </a:t>
            </a:r>
            <a:r>
              <a:rPr lang="ru-RU" altLang="uk-UA" sz="1500" noProof="0" dirty="0" err="1"/>
              <a:t>суміжні</a:t>
            </a:r>
            <a:r>
              <a:rPr lang="ru-RU" altLang="uk-UA" sz="1500" noProof="0" dirty="0"/>
              <a:t> права“ та на </a:t>
            </a:r>
            <a:r>
              <a:rPr lang="ru-RU" altLang="uk-UA" sz="1500" noProof="0" dirty="0" err="1"/>
              <a:t>цей</a:t>
            </a:r>
            <a:r>
              <a:rPr lang="ru-RU" altLang="uk-UA" sz="1500" noProof="0" dirty="0"/>
              <a:t> час </a:t>
            </a:r>
            <a:r>
              <a:rPr lang="ru-RU" altLang="uk-UA" sz="1500" noProof="0" dirty="0" err="1"/>
              <a:t>доповнюються</a:t>
            </a:r>
            <a:r>
              <a:rPr lang="ru-RU" altLang="uk-UA" sz="1500" noProof="0" dirty="0"/>
              <a:t>.</a:t>
            </a:r>
          </a:p>
          <a:p>
            <a:pPr marL="198900" lvl="1" indent="-198900" eaLnBrk="1" hangingPunct="1">
              <a:spcBef>
                <a:spcPts val="0"/>
              </a:spcBef>
              <a:spcAft>
                <a:spcPts val="900"/>
              </a:spcAft>
              <a:buClr>
                <a:srgbClr val="FFC000"/>
              </a:buClr>
              <a:buSzPct val="100000"/>
              <a:buFont typeface="+mj-lt"/>
              <a:buAutoNum type="arabicPeriod"/>
              <a:defRPr/>
            </a:pPr>
            <a:r>
              <a:rPr lang="ru-RU" altLang="uk-UA" sz="1500" dirty="0"/>
              <a:t> </a:t>
            </a:r>
            <a:r>
              <a:rPr lang="ru-RU" altLang="uk-UA" sz="1500" b="1" noProof="0" dirty="0" err="1"/>
              <a:t>Дослідницькі</a:t>
            </a:r>
            <a:r>
              <a:rPr lang="ru-RU" altLang="uk-UA" sz="1500" b="1" noProof="0" dirty="0"/>
              <a:t> </a:t>
            </a:r>
            <a:r>
              <a:rPr lang="ru-RU" altLang="uk-UA" sz="1500" b="1" noProof="0" dirty="0" err="1"/>
              <a:t>дані</a:t>
            </a:r>
            <a:r>
              <a:rPr lang="ru-RU" altLang="uk-UA" sz="1500" noProof="0" dirty="0"/>
              <a:t>. </a:t>
            </a:r>
            <a:r>
              <a:rPr lang="ru-RU" altLang="uk-UA" sz="1500" noProof="0" dirty="0" err="1"/>
              <a:t>Умови</a:t>
            </a:r>
            <a:r>
              <a:rPr lang="ru-RU" altLang="uk-UA" sz="1500" noProof="0" dirty="0"/>
              <a:t> доступу </a:t>
            </a:r>
            <a:r>
              <a:rPr lang="ru-RU" altLang="uk-UA" sz="1500" noProof="0" dirty="0" err="1"/>
              <a:t>відповідно</a:t>
            </a:r>
            <a:r>
              <a:rPr lang="ru-RU" altLang="uk-UA" sz="1500" noProof="0" dirty="0"/>
              <a:t> до практики ЄС </a:t>
            </a:r>
            <a:r>
              <a:rPr lang="ru-RU" altLang="uk-UA" sz="1500" noProof="0" dirty="0" err="1"/>
              <a:t>визначені</a:t>
            </a:r>
            <a:r>
              <a:rPr lang="ru-RU" altLang="uk-UA" sz="1500" noProof="0" dirty="0"/>
              <a:t> в документах НАН </a:t>
            </a:r>
            <a:r>
              <a:rPr lang="ru-RU" altLang="uk-UA" sz="1500" noProof="0" dirty="0" err="1"/>
              <a:t>України</a:t>
            </a:r>
            <a:r>
              <a:rPr lang="ru-RU" altLang="uk-UA" sz="1500" noProof="0" dirty="0"/>
              <a:t>. Та в </a:t>
            </a:r>
            <a:r>
              <a:rPr lang="ru-RU" altLang="uk-UA" sz="1500" noProof="0" dirty="0" err="1"/>
              <a:t>цілому</a:t>
            </a:r>
            <a:r>
              <a:rPr lang="ru-RU" altLang="uk-UA" sz="1500" noProof="0" dirty="0"/>
              <a:t> </a:t>
            </a:r>
            <a:r>
              <a:rPr lang="ru-RU" altLang="uk-UA" sz="1500" noProof="0" dirty="0" err="1"/>
              <a:t>може</a:t>
            </a:r>
            <a:r>
              <a:rPr lang="ru-RU" altLang="uk-UA" sz="1500" noProof="0" dirty="0"/>
              <a:t> бути </a:t>
            </a:r>
            <a:r>
              <a:rPr lang="ru-RU" altLang="uk-UA" sz="1500" noProof="0" dirty="0" err="1"/>
              <a:t>визначені</a:t>
            </a:r>
            <a:r>
              <a:rPr lang="ru-RU" altLang="uk-UA" sz="1500" noProof="0" dirty="0"/>
              <a:t> у </a:t>
            </a:r>
            <a:r>
              <a:rPr lang="ru-RU" altLang="uk-UA" sz="1500" noProof="0" dirty="0" err="1"/>
              <a:t>політиках</a:t>
            </a:r>
            <a:r>
              <a:rPr lang="ru-RU" altLang="uk-UA" sz="1500" noProof="0" dirty="0"/>
              <a:t> </a:t>
            </a:r>
            <a:r>
              <a:rPr lang="ru-RU" altLang="uk-UA" sz="1500" noProof="0" dirty="0" err="1"/>
              <a:t>наукових</a:t>
            </a:r>
            <a:r>
              <a:rPr lang="ru-RU" altLang="uk-UA" sz="1500" noProof="0" dirty="0"/>
              <a:t> </a:t>
            </a:r>
            <a:r>
              <a:rPr lang="ru-RU" altLang="uk-UA" sz="1500" noProof="0" dirty="0" err="1"/>
              <a:t>організацій</a:t>
            </a:r>
            <a:r>
              <a:rPr lang="ru-RU" altLang="uk-UA" sz="1500" noProof="0" dirty="0"/>
              <a:t> та ЗВО </a:t>
            </a:r>
            <a:r>
              <a:rPr lang="ru-RU" altLang="uk-UA" sz="1500" noProof="0" dirty="0" err="1"/>
              <a:t>щодо</a:t>
            </a:r>
            <a:r>
              <a:rPr lang="ru-RU" altLang="uk-UA" sz="1500" noProof="0" dirty="0"/>
              <a:t> </a:t>
            </a:r>
            <a:r>
              <a:rPr lang="ru-RU" altLang="uk-UA" sz="1500" noProof="0" dirty="0" err="1"/>
              <a:t>використання</a:t>
            </a:r>
            <a:r>
              <a:rPr lang="ru-RU" altLang="uk-UA" sz="1500" noProof="0" dirty="0"/>
              <a:t> </a:t>
            </a:r>
            <a:r>
              <a:rPr lang="ru-RU" altLang="uk-UA" sz="1500" noProof="0" dirty="0" err="1"/>
              <a:t>даних</a:t>
            </a:r>
            <a:r>
              <a:rPr lang="ru-RU" altLang="uk-UA" sz="1500" noProof="0" dirty="0"/>
              <a:t>. Для </a:t>
            </a:r>
            <a:r>
              <a:rPr lang="ru-RU" altLang="uk-UA" sz="1500" noProof="0" dirty="0" err="1"/>
              <a:t>цього</a:t>
            </a:r>
            <a:r>
              <a:rPr lang="ru-RU" altLang="uk-UA" sz="1500" noProof="0" dirty="0"/>
              <a:t> </a:t>
            </a:r>
            <a:r>
              <a:rPr lang="ru-RU" altLang="uk-UA" sz="1500" noProof="0" dirty="0" err="1"/>
              <a:t>доцільні</a:t>
            </a:r>
            <a:r>
              <a:rPr lang="ru-RU" altLang="uk-UA" sz="1500" noProof="0" dirty="0"/>
              <a:t> </a:t>
            </a:r>
            <a:r>
              <a:rPr lang="ru-RU" altLang="uk-UA" sz="1500" noProof="0" dirty="0" err="1"/>
              <a:t>відповідні</a:t>
            </a:r>
            <a:r>
              <a:rPr lang="ru-RU" altLang="uk-UA" sz="1500" noProof="0" dirty="0"/>
              <a:t> </a:t>
            </a:r>
            <a:r>
              <a:rPr lang="ru-RU" altLang="uk-UA" sz="1500" noProof="0" dirty="0" err="1" smtClean="0"/>
              <a:t>рекомендації</a:t>
            </a:r>
            <a:r>
              <a:rPr lang="ru-RU" altLang="uk-UA" sz="1500" noProof="0" dirty="0" smtClean="0"/>
              <a:t>. </a:t>
            </a:r>
            <a:r>
              <a:rPr lang="ru-RU" altLang="uk-UA" sz="1500" noProof="0" dirty="0" err="1" smtClean="0"/>
              <a:t>Також</a:t>
            </a:r>
            <a:r>
              <a:rPr lang="ru-RU" altLang="uk-UA" sz="1500" noProof="0" dirty="0" smtClean="0"/>
              <a:t> </a:t>
            </a:r>
            <a:r>
              <a:rPr lang="ru-RU" altLang="uk-UA" sz="1500" noProof="0" dirty="0" err="1" smtClean="0"/>
              <a:t>можливо</a:t>
            </a:r>
            <a:r>
              <a:rPr lang="ru-RU" altLang="uk-UA" sz="1500" noProof="0" dirty="0" smtClean="0"/>
              <a:t> </a:t>
            </a:r>
            <a:r>
              <a:rPr lang="ru-RU" altLang="uk-UA" sz="1500" noProof="0" dirty="0" err="1"/>
              <a:t>адаптувати</a:t>
            </a:r>
            <a:r>
              <a:rPr lang="ru-RU" altLang="uk-UA" sz="1500" noProof="0" dirty="0"/>
              <a:t> </a:t>
            </a:r>
            <a:r>
              <a:rPr lang="ru-RU" altLang="uk-UA" sz="1500" noProof="0" dirty="0" err="1"/>
              <a:t>положення</a:t>
            </a:r>
            <a:r>
              <a:rPr lang="ru-RU" altLang="uk-UA" sz="1500" noProof="0" dirty="0"/>
              <a:t> </a:t>
            </a:r>
            <a:r>
              <a:rPr lang="ru-RU" altLang="uk-UA" sz="1500" noProof="0" dirty="0" err="1"/>
              <a:t>директиви</a:t>
            </a:r>
            <a:r>
              <a:rPr lang="ru-RU" altLang="uk-UA" sz="1500" noProof="0" dirty="0"/>
              <a:t> (ЄС) 2019/1024 </a:t>
            </a:r>
            <a:r>
              <a:rPr lang="ru-RU" altLang="uk-UA" sz="1500" noProof="0" dirty="0" err="1"/>
              <a:t>щодо</a:t>
            </a:r>
            <a:r>
              <a:rPr lang="ru-RU" altLang="uk-UA" sz="1500" noProof="0" dirty="0"/>
              <a:t> </a:t>
            </a:r>
            <a:r>
              <a:rPr lang="ru-RU" altLang="uk-UA" sz="1500" noProof="0" dirty="0" err="1"/>
              <a:t>даних</a:t>
            </a:r>
            <a:r>
              <a:rPr lang="ru-RU" altLang="uk-UA" sz="1500" noProof="0" dirty="0"/>
              <a:t> на </a:t>
            </a:r>
            <a:r>
              <a:rPr lang="ru-RU" altLang="uk-UA" sz="1500" noProof="0" dirty="0" err="1"/>
              <a:t>законодавчому</a:t>
            </a:r>
            <a:r>
              <a:rPr lang="ru-RU" altLang="uk-UA" sz="1500" noProof="0" dirty="0"/>
              <a:t> </a:t>
            </a:r>
            <a:r>
              <a:rPr lang="ru-RU" altLang="uk-UA" sz="1500" noProof="0" dirty="0" err="1"/>
              <a:t>рівні</a:t>
            </a:r>
            <a:r>
              <a:rPr lang="ru-RU" altLang="uk-UA" sz="1500" noProof="0" dirty="0"/>
              <a:t>, </a:t>
            </a:r>
            <a:r>
              <a:rPr lang="ru-RU" altLang="uk-UA" sz="1500" noProof="0" dirty="0" err="1"/>
              <a:t>що</a:t>
            </a:r>
            <a:r>
              <a:rPr lang="ru-RU" altLang="uk-UA" sz="1500" noProof="0" dirty="0"/>
              <a:t> </a:t>
            </a:r>
            <a:r>
              <a:rPr lang="ru-RU" altLang="uk-UA" sz="1500" noProof="0" dirty="0" err="1"/>
              <a:t>зроблено</a:t>
            </a:r>
            <a:r>
              <a:rPr lang="ru-RU" altLang="uk-UA" sz="1500" noProof="0" dirty="0"/>
              <a:t> на </a:t>
            </a:r>
            <a:r>
              <a:rPr lang="ru-RU" altLang="uk-UA" sz="1500" noProof="0" dirty="0" err="1"/>
              <a:t>цей</a:t>
            </a:r>
            <a:r>
              <a:rPr lang="ru-RU" altLang="uk-UA" sz="1500" noProof="0" dirty="0"/>
              <a:t> час у </a:t>
            </a:r>
            <a:r>
              <a:rPr lang="ru-RU" altLang="uk-UA" sz="1500" noProof="0" dirty="0" err="1"/>
              <a:t>проєкті</a:t>
            </a:r>
            <a:r>
              <a:rPr lang="ru-RU" altLang="uk-UA" sz="1500" noProof="0" dirty="0"/>
              <a:t> Закону </a:t>
            </a:r>
            <a:r>
              <a:rPr lang="ru-RU" altLang="uk-UA" sz="1500" noProof="0" dirty="0" err="1"/>
              <a:t>щодо</a:t>
            </a:r>
            <a:r>
              <a:rPr lang="ru-RU" altLang="uk-UA" sz="1500" noProof="0" dirty="0"/>
              <a:t> </a:t>
            </a:r>
            <a:r>
              <a:rPr lang="ru-RU" altLang="uk-UA" sz="1500" noProof="0" dirty="0" err="1"/>
              <a:t>відкритої</a:t>
            </a:r>
            <a:r>
              <a:rPr lang="ru-RU" altLang="uk-UA" sz="1500" noProof="0" dirty="0"/>
              <a:t> науки.</a:t>
            </a:r>
          </a:p>
          <a:p>
            <a:pPr marL="198900" lvl="1" indent="-198900" eaLnBrk="1" hangingPunct="1">
              <a:spcBef>
                <a:spcPts val="0"/>
              </a:spcBef>
              <a:spcAft>
                <a:spcPts val="900"/>
              </a:spcAft>
              <a:buClr>
                <a:srgbClr val="FFC000"/>
              </a:buClr>
              <a:buSzPct val="100000"/>
              <a:buFont typeface="+mj-lt"/>
              <a:buAutoNum type="arabicPeriod"/>
              <a:defRPr/>
            </a:pPr>
            <a:r>
              <a:rPr lang="ru-RU" altLang="uk-UA" sz="1500" dirty="0"/>
              <a:t> </a:t>
            </a:r>
            <a:r>
              <a:rPr lang="ru-RU" altLang="uk-UA" sz="1500" dirty="0" err="1"/>
              <a:t>Досвід</a:t>
            </a:r>
            <a:r>
              <a:rPr lang="ru-RU" altLang="uk-UA" sz="1500" dirty="0"/>
              <a:t> нормативного </a:t>
            </a:r>
            <a:r>
              <a:rPr lang="ru-RU" altLang="uk-UA" sz="1500" dirty="0" err="1"/>
              <a:t>врегулювання</a:t>
            </a:r>
            <a:r>
              <a:rPr lang="ru-RU" altLang="uk-UA" sz="1500" dirty="0"/>
              <a:t> ВН в НАН України, </a:t>
            </a:r>
            <a:r>
              <a:rPr lang="ru-RU" altLang="uk-UA" sz="1500" dirty="0" err="1"/>
              <a:t>провідних</a:t>
            </a:r>
            <a:r>
              <a:rPr lang="ru-RU" altLang="uk-UA" sz="1500" dirty="0"/>
              <a:t> ЗВО </a:t>
            </a:r>
            <a:r>
              <a:rPr lang="ru-RU" altLang="uk-UA" sz="1500" dirty="0" smtClean="0"/>
              <a:t>України</a:t>
            </a:r>
            <a:r>
              <a:rPr lang="ru-RU" altLang="uk-UA" sz="1500" dirty="0"/>
              <a:t> </a:t>
            </a:r>
            <a:r>
              <a:rPr lang="ru-RU" altLang="uk-UA" sz="1500" dirty="0" err="1" smtClean="0"/>
              <a:t>свідчить</a:t>
            </a:r>
            <a:r>
              <a:rPr lang="ru-RU" altLang="uk-UA" sz="1500" dirty="0" smtClean="0"/>
              <a:t> про</a:t>
            </a:r>
            <a:r>
              <a:rPr lang="ru-RU" altLang="uk-UA" sz="1500" dirty="0" smtClean="0"/>
              <a:t> </a:t>
            </a:r>
            <a:r>
              <a:rPr lang="ru-RU" altLang="uk-UA" sz="1500" b="1" dirty="0" smtClean="0"/>
              <a:t>в</a:t>
            </a:r>
            <a:r>
              <a:rPr lang="ru-RU" altLang="uk-UA" sz="1500" b="1" noProof="0" dirty="0" err="1" smtClean="0"/>
              <a:t>ідсутність</a:t>
            </a:r>
            <a:r>
              <a:rPr lang="ru-RU" altLang="uk-UA" sz="1500" b="1" noProof="0" dirty="0" smtClean="0"/>
              <a:t> </a:t>
            </a:r>
            <a:r>
              <a:rPr lang="ru-RU" altLang="uk-UA" sz="1500" b="1" noProof="0" dirty="0"/>
              <a:t>потреби у </a:t>
            </a:r>
            <a:r>
              <a:rPr lang="ru-RU" altLang="uk-UA" sz="1500" b="1" noProof="0" dirty="0" err="1"/>
              <a:t>прийнятті</a:t>
            </a:r>
            <a:r>
              <a:rPr lang="ru-RU" altLang="uk-UA" sz="1500" b="1" noProof="0" dirty="0"/>
              <a:t> </a:t>
            </a:r>
            <a:r>
              <a:rPr lang="ru-RU" altLang="uk-UA" sz="1500" b="1" noProof="0" dirty="0" err="1"/>
              <a:t>певного</a:t>
            </a:r>
            <a:r>
              <a:rPr lang="ru-RU" altLang="uk-UA" sz="1500" b="1" noProof="0" dirty="0"/>
              <a:t> комплексного закону </a:t>
            </a:r>
            <a:r>
              <a:rPr lang="ru-RU" altLang="uk-UA" sz="1500" b="1" noProof="0" dirty="0" err="1"/>
              <a:t>щодо</a:t>
            </a:r>
            <a:r>
              <a:rPr lang="ru-RU" altLang="uk-UA" sz="1500" b="1" noProof="0" dirty="0"/>
              <a:t> ВН </a:t>
            </a:r>
            <a:r>
              <a:rPr lang="ru-RU" altLang="uk-UA" sz="1500" noProof="0" dirty="0"/>
              <a:t>та </a:t>
            </a:r>
            <a:r>
              <a:rPr lang="ru-RU" altLang="uk-UA" sz="1500" noProof="0" dirty="0" err="1"/>
              <a:t>регулювання</a:t>
            </a:r>
            <a:r>
              <a:rPr lang="ru-RU" altLang="uk-UA" sz="1500" noProof="0" dirty="0"/>
              <a:t> </a:t>
            </a:r>
            <a:r>
              <a:rPr lang="ru-RU" altLang="uk-UA" sz="1500" noProof="0" dirty="0" err="1"/>
              <a:t>може</a:t>
            </a:r>
            <a:r>
              <a:rPr lang="ru-RU" altLang="uk-UA" sz="1500" noProof="0" dirty="0"/>
              <a:t> </a:t>
            </a:r>
            <a:r>
              <a:rPr lang="ru-RU" altLang="uk-UA" sz="1500" noProof="0" dirty="0" err="1"/>
              <a:t>йти</a:t>
            </a:r>
            <a:r>
              <a:rPr lang="ru-RU" altLang="uk-UA" sz="1500" noProof="0" dirty="0"/>
              <a:t> в рамках </a:t>
            </a:r>
            <a:r>
              <a:rPr lang="ru-RU" altLang="uk-UA" sz="1500" noProof="0" dirty="0" err="1"/>
              <a:t>ухвалення</a:t>
            </a:r>
            <a:r>
              <a:rPr lang="ru-RU" altLang="uk-UA" sz="1500" noProof="0" dirty="0"/>
              <a:t> </a:t>
            </a:r>
            <a:r>
              <a:rPr lang="ru-RU" altLang="uk-UA" sz="1500" noProof="0" dirty="0" err="1"/>
              <a:t>певного</a:t>
            </a:r>
            <a:r>
              <a:rPr lang="ru-RU" altLang="uk-UA" sz="1500" noProof="0" dirty="0"/>
              <a:t> </a:t>
            </a:r>
            <a:r>
              <a:rPr lang="ru-RU" altLang="uk-UA" sz="1500" noProof="0" dirty="0" err="1"/>
              <a:t>політичного</a:t>
            </a:r>
            <a:r>
              <a:rPr lang="ru-RU" altLang="uk-UA" sz="1500" noProof="0" dirty="0"/>
              <a:t> документа (</a:t>
            </a:r>
            <a:r>
              <a:rPr lang="ru-RU" altLang="uk-UA" sz="1500" noProof="0" dirty="0" err="1"/>
              <a:t>концепції</a:t>
            </a:r>
            <a:r>
              <a:rPr lang="ru-RU" altLang="uk-UA" sz="1500" noProof="0" dirty="0"/>
              <a:t>) та </a:t>
            </a:r>
            <a:r>
              <a:rPr lang="ru-RU" altLang="uk-UA" sz="1500" noProof="0" dirty="0" err="1"/>
              <a:t>політиках</a:t>
            </a:r>
            <a:r>
              <a:rPr lang="ru-RU" altLang="uk-UA" sz="1500" noProof="0" dirty="0"/>
              <a:t> (</a:t>
            </a:r>
            <a:r>
              <a:rPr lang="ru-RU" altLang="uk-UA" sz="1500" noProof="0" dirty="0" err="1"/>
              <a:t>положеннях</a:t>
            </a:r>
            <a:r>
              <a:rPr lang="ru-RU" altLang="uk-UA" sz="1500" noProof="0" dirty="0"/>
              <a:t>) </a:t>
            </a:r>
            <a:r>
              <a:rPr lang="ru-RU" altLang="uk-UA" sz="1500" noProof="0" dirty="0" err="1"/>
              <a:t>наукових</a:t>
            </a:r>
            <a:r>
              <a:rPr lang="ru-RU" altLang="uk-UA" sz="1500" noProof="0" dirty="0"/>
              <a:t> </a:t>
            </a:r>
            <a:r>
              <a:rPr lang="ru-RU" altLang="uk-UA" sz="1500" noProof="0" dirty="0" err="1"/>
              <a:t>установ</a:t>
            </a:r>
            <a:r>
              <a:rPr lang="ru-RU" altLang="uk-UA" sz="1500" noProof="0" dirty="0"/>
              <a:t> та ЗВО, як </a:t>
            </a:r>
            <a:r>
              <a:rPr lang="ru-RU" altLang="uk-UA" sz="1500" noProof="0" dirty="0" err="1"/>
              <a:t>це</a:t>
            </a:r>
            <a:r>
              <a:rPr lang="ru-RU" altLang="uk-UA" sz="1500" noProof="0" dirty="0"/>
              <a:t> </a:t>
            </a:r>
            <a:r>
              <a:rPr lang="ru-RU" altLang="uk-UA" sz="1500" noProof="0" dirty="0" err="1"/>
              <a:t>має</a:t>
            </a:r>
            <a:r>
              <a:rPr lang="ru-RU" altLang="uk-UA" sz="1500" noProof="0" dirty="0"/>
              <a:t> </a:t>
            </a:r>
            <a:r>
              <a:rPr lang="ru-RU" altLang="uk-UA" sz="1500" noProof="0" dirty="0" err="1"/>
              <a:t>місце</a:t>
            </a:r>
            <a:r>
              <a:rPr lang="ru-RU" altLang="uk-UA" sz="1500" noProof="0" dirty="0"/>
              <a:t> в ЄС.</a:t>
            </a:r>
          </a:p>
          <a:p>
            <a:pPr marL="0" lvl="1" indent="0" eaLnBrk="1" hangingPunct="1">
              <a:spcBef>
                <a:spcPts val="0"/>
              </a:spcBef>
              <a:spcAft>
                <a:spcPts val="600"/>
              </a:spcAft>
              <a:buClr>
                <a:srgbClr val="FFC000"/>
              </a:buClr>
              <a:buSzPct val="100000"/>
              <a:buNone/>
              <a:defRPr/>
            </a:pPr>
            <a:endParaRPr lang="ru-RU" altLang="uk-UA" sz="1600" noProof="0" dirty="0"/>
          </a:p>
          <a:p>
            <a:pPr marL="0" lvl="1" indent="0" eaLnBrk="1" hangingPunct="1">
              <a:spcBef>
                <a:spcPts val="0"/>
              </a:spcBef>
              <a:spcAft>
                <a:spcPts val="600"/>
              </a:spcAft>
              <a:buClr>
                <a:srgbClr val="FFC000"/>
              </a:buClr>
              <a:buSzPct val="100000"/>
              <a:buNone/>
              <a:defRPr/>
            </a:pPr>
            <a:endParaRPr lang="ru-RU" altLang="uk-UA" sz="1600" noProof="0" dirty="0"/>
          </a:p>
          <a:p>
            <a:pPr lvl="1" eaLnBrk="1" hangingPunct="1">
              <a:spcBef>
                <a:spcPts val="0"/>
              </a:spcBef>
              <a:spcAft>
                <a:spcPts val="1200"/>
              </a:spcAft>
              <a:buClr>
                <a:srgbClr val="FFC000"/>
              </a:buClr>
              <a:buSzPct val="100000"/>
              <a:buFont typeface="Wingdings" pitchFamily="2" charset="2"/>
              <a:buChar char="Ø"/>
              <a:defRPr/>
            </a:pPr>
            <a:endParaRPr lang="en-GB" altLang="uk-UA" sz="1600" noProof="0" dirty="0"/>
          </a:p>
        </p:txBody>
      </p:sp>
    </p:spTree>
    <p:extLst>
      <p:ext uri="{BB962C8B-B14F-4D97-AF65-F5344CB8AC3E}">
        <p14:creationId xmlns:p14="http://schemas.microsoft.com/office/powerpoint/2010/main" val="121162667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548680"/>
            <a:ext cx="8229600" cy="648072"/>
          </a:xfrm>
        </p:spPr>
        <p:txBody>
          <a:bodyPr/>
          <a:lstStyle/>
          <a:p>
            <a:pPr algn="ctr" eaLnBrk="1" hangingPunct="1"/>
            <a:r>
              <a:rPr lang="uk-UA" altLang="uk-UA" sz="2400" b="1">
                <a:latin typeface="Arial" charset="0"/>
              </a:rPr>
              <a:t>Проблемні питання сфери відкритої науки</a:t>
            </a:r>
            <a:br>
              <a:rPr lang="uk-UA" altLang="uk-UA" sz="2400" b="1">
                <a:latin typeface="Arial" charset="0"/>
              </a:rPr>
            </a:br>
            <a:r>
              <a:rPr lang="uk-UA" altLang="uk-UA" sz="2400" b="1">
                <a:latin typeface="Arial" charset="0"/>
              </a:rPr>
              <a:t> в Україні</a:t>
            </a:r>
            <a:endParaRPr lang="uk-UA" altLang="uk-UA" sz="2400" b="1" noProof="0">
              <a:latin typeface="Arial" charset="0"/>
            </a:endParaRPr>
          </a:p>
        </p:txBody>
      </p:sp>
      <p:sp>
        <p:nvSpPr>
          <p:cNvPr id="4099" name="Rectangle 3"/>
          <p:cNvSpPr>
            <a:spLocks noGrp="1" noChangeArrowheads="1"/>
          </p:cNvSpPr>
          <p:nvPr>
            <p:ph type="body" idx="1"/>
          </p:nvPr>
        </p:nvSpPr>
        <p:spPr>
          <a:xfrm>
            <a:off x="539552" y="1484784"/>
            <a:ext cx="8147248" cy="4752528"/>
          </a:xfrm>
        </p:spPr>
        <p:txBody>
          <a:bodyPr/>
          <a:lstStyle/>
          <a:p>
            <a:pPr marL="342900" lvl="1" indent="-342900" algn="just" eaLnBrk="1" hangingPunct="1">
              <a:spcBef>
                <a:spcPts val="0"/>
              </a:spcBef>
              <a:spcAft>
                <a:spcPts val="1200"/>
              </a:spcAft>
              <a:buClr>
                <a:srgbClr val="FFC000"/>
              </a:buClr>
              <a:buSzPct val="100000"/>
              <a:buAutoNum type="arabicPeriod"/>
              <a:defRPr/>
            </a:pPr>
            <a:r>
              <a:rPr lang="ru-RU" altLang="uk-UA" sz="1500" b="1" noProof="0" dirty="0" err="1"/>
              <a:t>Службові</a:t>
            </a:r>
            <a:r>
              <a:rPr lang="ru-RU" altLang="uk-UA" sz="1500" b="1" noProof="0" dirty="0"/>
              <a:t> твори</a:t>
            </a:r>
          </a:p>
          <a:p>
            <a:pPr marL="285750" lvl="1" algn="just" eaLnBrk="1" hangingPunct="1">
              <a:spcBef>
                <a:spcPts val="0"/>
              </a:spcBef>
              <a:spcAft>
                <a:spcPts val="1200"/>
              </a:spcAft>
              <a:buClr>
                <a:srgbClr val="FFC000"/>
              </a:buClr>
              <a:buSzPct val="100000"/>
              <a:buFont typeface="Wingdings" pitchFamily="2" charset="2"/>
              <a:buChar char="q"/>
              <a:defRPr/>
            </a:pPr>
            <a:r>
              <a:rPr lang="ru-RU" altLang="uk-UA" sz="1500" dirty="0"/>
              <a:t>Н</a:t>
            </a:r>
            <a:r>
              <a:rPr lang="ru-RU" altLang="uk-UA" sz="1500" noProof="0" dirty="0" err="1"/>
              <a:t>абуття</a:t>
            </a:r>
            <a:r>
              <a:rPr lang="ru-RU" altLang="uk-UA" sz="1500" noProof="0" dirty="0"/>
              <a:t> </a:t>
            </a:r>
            <a:r>
              <a:rPr lang="ru-RU" altLang="uk-UA" sz="1500" noProof="0" dirty="0" err="1"/>
              <a:t>майнових</a:t>
            </a:r>
            <a:r>
              <a:rPr lang="ru-RU" altLang="uk-UA" sz="1500" noProof="0" dirty="0"/>
              <a:t> прав на </a:t>
            </a:r>
            <a:r>
              <a:rPr lang="ru-RU" altLang="uk-UA" sz="1500" noProof="0" dirty="0" err="1"/>
              <a:t>службові</a:t>
            </a:r>
            <a:r>
              <a:rPr lang="ru-RU" altLang="uk-UA" sz="1500" noProof="0" dirty="0"/>
              <a:t> твори </a:t>
            </a:r>
            <a:r>
              <a:rPr lang="ru-RU" altLang="uk-UA" sz="1500" noProof="0" dirty="0" err="1"/>
              <a:t>роботодавцем</a:t>
            </a:r>
            <a:r>
              <a:rPr lang="ru-RU" altLang="uk-UA" sz="1500" noProof="0" dirty="0"/>
              <a:t> </a:t>
            </a:r>
            <a:r>
              <a:rPr lang="ru-RU" altLang="uk-UA" sz="1500" noProof="0" dirty="0" err="1"/>
              <a:t>відповідно</a:t>
            </a:r>
            <a:r>
              <a:rPr lang="ru-RU" altLang="uk-UA" sz="1500" noProof="0" dirty="0"/>
              <a:t> до ст. 14 Закону </a:t>
            </a:r>
            <a:r>
              <a:rPr lang="ru-RU" altLang="uk-UA" sz="1500" noProof="0" dirty="0" err="1"/>
              <a:t>України</a:t>
            </a:r>
            <a:r>
              <a:rPr lang="ru-RU" altLang="uk-UA" sz="1500" noProof="0" dirty="0"/>
              <a:t> “Про </a:t>
            </a:r>
            <a:r>
              <a:rPr lang="ru-RU" altLang="uk-UA" sz="1500" noProof="0" dirty="0" err="1"/>
              <a:t>авторське</a:t>
            </a:r>
            <a:r>
              <a:rPr lang="ru-RU" altLang="uk-UA" sz="1500" noProof="0" dirty="0"/>
              <a:t> право і </a:t>
            </a:r>
            <a:r>
              <a:rPr lang="ru-RU" altLang="uk-UA" sz="1500" noProof="0" dirty="0" err="1"/>
              <a:t>суміжні</a:t>
            </a:r>
            <a:r>
              <a:rPr lang="ru-RU" altLang="uk-UA" sz="1500" noProof="0" dirty="0"/>
              <a:t> права“, </a:t>
            </a:r>
            <a:r>
              <a:rPr lang="ru-RU" altLang="uk-UA" sz="1500" noProof="0" dirty="0" err="1"/>
              <a:t>що</a:t>
            </a:r>
            <a:r>
              <a:rPr lang="ru-RU" altLang="uk-UA" sz="1500" noProof="0" dirty="0"/>
              <a:t> </a:t>
            </a:r>
            <a:r>
              <a:rPr lang="ru-RU" altLang="uk-UA" sz="1500" noProof="0" dirty="0" err="1"/>
              <a:t>обумовлює</a:t>
            </a:r>
            <a:r>
              <a:rPr lang="ru-RU" altLang="uk-UA" sz="1500" noProof="0" dirty="0"/>
              <a:t> </a:t>
            </a:r>
            <a:r>
              <a:rPr lang="ru-RU" altLang="uk-UA" sz="1500" noProof="0" dirty="0" err="1"/>
              <a:t>відсутність</a:t>
            </a:r>
            <a:r>
              <a:rPr lang="ru-RU" altLang="uk-UA" sz="1500" noProof="0" dirty="0"/>
              <a:t> у автора </a:t>
            </a:r>
            <a:r>
              <a:rPr lang="ru-RU" altLang="uk-UA" sz="1500" noProof="0" dirty="0" err="1"/>
              <a:t>твору</a:t>
            </a:r>
            <a:r>
              <a:rPr lang="ru-RU" altLang="uk-UA" sz="1500" noProof="0" dirty="0"/>
              <a:t> </a:t>
            </a:r>
            <a:r>
              <a:rPr lang="ru-RU" altLang="uk-UA" sz="1500" noProof="0" dirty="0" err="1"/>
              <a:t>майнових</a:t>
            </a:r>
            <a:r>
              <a:rPr lang="ru-RU" altLang="uk-UA" sz="1500" noProof="0" dirty="0"/>
              <a:t> прав на </a:t>
            </a:r>
            <a:r>
              <a:rPr lang="ru-RU" altLang="uk-UA" sz="1500" noProof="0" dirty="0" err="1"/>
              <a:t>укладання</a:t>
            </a:r>
            <a:r>
              <a:rPr lang="ru-RU" altLang="uk-UA" sz="1500" noProof="0" dirty="0"/>
              <a:t> договору про </a:t>
            </a:r>
            <a:r>
              <a:rPr lang="ru-RU" altLang="uk-UA" sz="1500" noProof="0" dirty="0" err="1"/>
              <a:t>опублікування</a:t>
            </a:r>
            <a:r>
              <a:rPr lang="ru-RU" altLang="uk-UA" sz="1500" noProof="0" dirty="0"/>
              <a:t> </a:t>
            </a:r>
            <a:r>
              <a:rPr lang="ru-RU" altLang="uk-UA" sz="1500" noProof="0" dirty="0" err="1"/>
              <a:t>службової</a:t>
            </a:r>
            <a:r>
              <a:rPr lang="ru-RU" altLang="uk-UA" sz="1500" noProof="0" dirty="0"/>
              <a:t> </a:t>
            </a:r>
            <a:r>
              <a:rPr lang="ru-RU" altLang="uk-UA" sz="1500" noProof="0" dirty="0" err="1"/>
              <a:t>наукової</a:t>
            </a:r>
            <a:r>
              <a:rPr lang="ru-RU" altLang="uk-UA" sz="1500" noProof="0" dirty="0"/>
              <a:t> </a:t>
            </a:r>
            <a:r>
              <a:rPr lang="ru-RU" altLang="uk-UA" sz="1500" noProof="0" dirty="0" err="1"/>
              <a:t>статті</a:t>
            </a:r>
            <a:r>
              <a:rPr lang="ru-RU" altLang="uk-UA" sz="1500" noProof="0" dirty="0"/>
              <a:t>, </a:t>
            </a:r>
            <a:r>
              <a:rPr lang="ru-RU" altLang="uk-UA" sz="1500" noProof="0" dirty="0" err="1"/>
              <a:t>інших</a:t>
            </a:r>
            <a:r>
              <a:rPr lang="ru-RU" altLang="uk-UA" sz="1500" noProof="0" dirty="0"/>
              <a:t> </a:t>
            </a:r>
            <a:r>
              <a:rPr lang="ru-RU" altLang="uk-UA" sz="1500" noProof="0" dirty="0" err="1"/>
              <a:t>службових</a:t>
            </a:r>
            <a:r>
              <a:rPr lang="ru-RU" altLang="uk-UA" sz="1500" noProof="0" dirty="0"/>
              <a:t> </a:t>
            </a:r>
            <a:r>
              <a:rPr lang="ru-RU" altLang="uk-UA" sz="1500" noProof="0" dirty="0" err="1"/>
              <a:t>творів</a:t>
            </a:r>
            <a:r>
              <a:rPr lang="ru-RU" altLang="uk-UA" sz="1500" noProof="0" dirty="0"/>
              <a:t> з </a:t>
            </a:r>
            <a:r>
              <a:rPr lang="ru-RU" altLang="uk-UA" sz="1500" noProof="0" dirty="0" err="1"/>
              <a:t>видавництвом</a:t>
            </a:r>
            <a:r>
              <a:rPr lang="ru-RU" altLang="uk-UA" sz="1500" noProof="0" dirty="0"/>
              <a:t>, а </a:t>
            </a:r>
            <a:r>
              <a:rPr lang="ru-RU" altLang="uk-UA" sz="1500" noProof="0" dirty="0" err="1"/>
              <a:t>також</a:t>
            </a:r>
            <a:r>
              <a:rPr lang="ru-RU" altLang="uk-UA" sz="1500" noProof="0" dirty="0"/>
              <a:t> </a:t>
            </a:r>
            <a:r>
              <a:rPr lang="ru-RU" altLang="uk-UA" sz="1500" noProof="0" dirty="0" err="1"/>
              <a:t>здійснювати</a:t>
            </a:r>
            <a:r>
              <a:rPr lang="ru-RU" altLang="uk-UA" sz="1500" noProof="0" dirty="0"/>
              <a:t> </a:t>
            </a:r>
            <a:r>
              <a:rPr lang="ru-RU" altLang="uk-UA" sz="1500" noProof="0" dirty="0" err="1"/>
              <a:t>оприлюднення</a:t>
            </a:r>
            <a:r>
              <a:rPr lang="ru-RU" altLang="uk-UA" sz="1500" noProof="0" dirty="0"/>
              <a:t> </a:t>
            </a:r>
            <a:r>
              <a:rPr lang="ru-RU" altLang="uk-UA" sz="1500" noProof="0" dirty="0" err="1"/>
              <a:t>рукопису</a:t>
            </a:r>
            <a:r>
              <a:rPr lang="ru-RU" altLang="uk-UA" sz="1500" noProof="0" dirty="0"/>
              <a:t> </a:t>
            </a:r>
            <a:r>
              <a:rPr lang="ru-RU" altLang="uk-UA" sz="1500" noProof="0" dirty="0" err="1"/>
              <a:t>службового</a:t>
            </a:r>
            <a:r>
              <a:rPr lang="ru-RU" altLang="uk-UA" sz="1500" noProof="0" dirty="0"/>
              <a:t> </a:t>
            </a:r>
            <a:r>
              <a:rPr lang="ru-RU" altLang="uk-UA" sz="1500" noProof="0" dirty="0" err="1"/>
              <a:t>твору</a:t>
            </a:r>
            <a:r>
              <a:rPr lang="ru-RU" altLang="uk-UA" sz="1500" dirty="0"/>
              <a:t> (з 1.01.2023)</a:t>
            </a:r>
            <a:endParaRPr lang="ru-RU" altLang="uk-UA" sz="1500" noProof="0" dirty="0"/>
          </a:p>
          <a:p>
            <a:pPr marL="285750" lvl="1" algn="just" eaLnBrk="1" hangingPunct="1">
              <a:spcBef>
                <a:spcPts val="0"/>
              </a:spcBef>
              <a:spcAft>
                <a:spcPts val="1200"/>
              </a:spcAft>
              <a:buClr>
                <a:srgbClr val="FFC000"/>
              </a:buClr>
              <a:buSzPct val="100000"/>
              <a:buFont typeface="Wingdings" pitchFamily="2" charset="2"/>
              <a:buChar char="q"/>
              <a:defRPr/>
            </a:pPr>
            <a:r>
              <a:rPr lang="ru-RU" altLang="uk-UA" sz="1500" noProof="0" dirty="0"/>
              <a:t>В НАН </a:t>
            </a:r>
            <a:r>
              <a:rPr lang="ru-RU" altLang="uk-UA" sz="1500" noProof="0" dirty="0" err="1"/>
              <a:t>України</a:t>
            </a:r>
            <a:r>
              <a:rPr lang="ru-RU" altLang="uk-UA" sz="1500" noProof="0" dirty="0"/>
              <a:t> </a:t>
            </a:r>
            <a:r>
              <a:rPr lang="ru-RU" altLang="uk-UA" sz="1500" noProof="0" dirty="0" err="1"/>
              <a:t>це</a:t>
            </a:r>
            <a:r>
              <a:rPr lang="ru-RU" altLang="uk-UA" sz="1500" noProof="0" dirty="0"/>
              <a:t> </a:t>
            </a:r>
            <a:r>
              <a:rPr lang="ru-RU" altLang="uk-UA" sz="1500" noProof="0" dirty="0" err="1"/>
              <a:t>питання</a:t>
            </a:r>
            <a:r>
              <a:rPr lang="ru-RU" altLang="uk-UA" sz="1500" noProof="0" dirty="0"/>
              <a:t> </a:t>
            </a:r>
            <a:r>
              <a:rPr lang="ru-RU" altLang="uk-UA" sz="1500" noProof="0" dirty="0" err="1"/>
              <a:t>вирішено</a:t>
            </a:r>
            <a:r>
              <a:rPr lang="ru-RU" altLang="uk-UA" sz="1500" noProof="0" dirty="0"/>
              <a:t> через </a:t>
            </a:r>
            <a:r>
              <a:rPr lang="ru-RU" altLang="uk-UA" sz="1500" noProof="0" dirty="0" err="1"/>
              <a:t>укладання</a:t>
            </a:r>
            <a:r>
              <a:rPr lang="ru-RU" altLang="uk-UA" sz="1500" noProof="0" dirty="0"/>
              <a:t> з </a:t>
            </a:r>
            <a:r>
              <a:rPr lang="ru-RU" altLang="uk-UA" sz="1500" noProof="0" dirty="0" err="1"/>
              <a:t>науковими</a:t>
            </a:r>
            <a:r>
              <a:rPr lang="ru-RU" altLang="uk-UA" sz="1500" noProof="0" dirty="0"/>
              <a:t> </a:t>
            </a:r>
            <a:r>
              <a:rPr lang="ru-RU" altLang="uk-UA" sz="1500" noProof="0" dirty="0" err="1"/>
              <a:t>працівниками</a:t>
            </a:r>
            <a:r>
              <a:rPr lang="ru-RU" altLang="uk-UA" sz="1500" noProof="0" dirty="0"/>
              <a:t> </a:t>
            </a:r>
            <a:r>
              <a:rPr lang="ru-RU" altLang="uk-UA" sz="1500" noProof="0" dirty="0" err="1"/>
              <a:t>додатків</a:t>
            </a:r>
            <a:r>
              <a:rPr lang="ru-RU" altLang="uk-UA" sz="1500" noProof="0" dirty="0"/>
              <a:t> до </a:t>
            </a:r>
            <a:r>
              <a:rPr lang="ru-RU" altLang="uk-UA" sz="1500" noProof="0" dirty="0" err="1"/>
              <a:t>трудових</a:t>
            </a:r>
            <a:r>
              <a:rPr lang="ru-RU" altLang="uk-UA" sz="1500" noProof="0" dirty="0"/>
              <a:t> </a:t>
            </a:r>
            <a:r>
              <a:rPr lang="ru-RU" altLang="uk-UA" sz="1500" noProof="0" dirty="0" err="1"/>
              <a:t>договорів</a:t>
            </a:r>
            <a:r>
              <a:rPr lang="ru-RU" altLang="uk-UA" sz="1500" noProof="0" dirty="0"/>
              <a:t> з </a:t>
            </a:r>
            <a:r>
              <a:rPr lang="ru-RU" altLang="uk-UA" sz="1500" noProof="0" dirty="0" err="1"/>
              <a:t>наданням</a:t>
            </a:r>
            <a:r>
              <a:rPr lang="ru-RU" altLang="uk-UA" sz="1500" noProof="0" dirty="0"/>
              <a:t> </a:t>
            </a:r>
            <a:r>
              <a:rPr lang="ru-RU" altLang="uk-UA" sz="1500" noProof="0" dirty="0" err="1"/>
              <a:t>повноважень</a:t>
            </a:r>
            <a:r>
              <a:rPr lang="ru-RU" altLang="uk-UA" sz="1500" noProof="0" dirty="0"/>
              <a:t> </a:t>
            </a:r>
            <a:r>
              <a:rPr lang="ru-RU" altLang="uk-UA" sz="1500" noProof="0" dirty="0" err="1"/>
              <a:t>працівникам</a:t>
            </a:r>
            <a:r>
              <a:rPr lang="ru-RU" altLang="uk-UA" sz="1500" noProof="0" dirty="0"/>
              <a:t> </a:t>
            </a:r>
            <a:r>
              <a:rPr lang="ru-RU" altLang="uk-UA" sz="1500" noProof="0" dirty="0" err="1"/>
              <a:t>укладати</a:t>
            </a:r>
            <a:r>
              <a:rPr lang="ru-RU" altLang="uk-UA" sz="1500" noProof="0" dirty="0"/>
              <a:t> договори з </a:t>
            </a:r>
            <a:r>
              <a:rPr lang="ru-RU" altLang="uk-UA" sz="1500" noProof="0" dirty="0" err="1"/>
              <a:t>видавниками</a:t>
            </a:r>
            <a:r>
              <a:rPr lang="ru-RU" altLang="uk-UA" sz="1500" noProof="0" dirty="0"/>
              <a:t>, </a:t>
            </a:r>
            <a:r>
              <a:rPr lang="ru-RU" altLang="uk-UA" sz="1500" noProof="0" dirty="0" err="1"/>
              <a:t>репозитаріями</a:t>
            </a:r>
            <a:r>
              <a:rPr lang="ru-RU" altLang="uk-UA" sz="1500" noProof="0" dirty="0"/>
              <a:t> </a:t>
            </a:r>
            <a:r>
              <a:rPr lang="ru-RU" altLang="uk-UA" sz="1500" noProof="0" dirty="0" err="1"/>
              <a:t>щодо</a:t>
            </a:r>
            <a:r>
              <a:rPr lang="ru-RU" altLang="uk-UA" sz="1500" noProof="0" dirty="0"/>
              <a:t> </a:t>
            </a:r>
            <a:r>
              <a:rPr lang="ru-RU" altLang="uk-UA" sz="1500" noProof="0" dirty="0" err="1"/>
              <a:t>опублікування</a:t>
            </a:r>
            <a:r>
              <a:rPr lang="ru-RU" altLang="uk-UA" sz="1500" noProof="0" dirty="0"/>
              <a:t> статей, </a:t>
            </a:r>
            <a:r>
              <a:rPr lang="ru-RU" altLang="uk-UA" sz="1500" noProof="0" dirty="0" err="1"/>
              <a:t>оприлюднення</a:t>
            </a:r>
            <a:r>
              <a:rPr lang="ru-RU" altLang="uk-UA" sz="1500" noProof="0" dirty="0"/>
              <a:t> </a:t>
            </a:r>
            <a:r>
              <a:rPr lang="ru-RU" altLang="uk-UA" sz="1500" noProof="0" dirty="0" err="1"/>
              <a:t>дослідницьких</a:t>
            </a:r>
            <a:r>
              <a:rPr lang="ru-RU" altLang="uk-UA" sz="1500" noProof="0" dirty="0"/>
              <a:t> </a:t>
            </a:r>
            <a:r>
              <a:rPr lang="ru-RU" altLang="uk-UA" sz="1500" noProof="0" dirty="0" err="1"/>
              <a:t>даних</a:t>
            </a:r>
            <a:r>
              <a:rPr lang="ru-RU" altLang="uk-UA" sz="1500" noProof="0" dirty="0"/>
              <a:t>, прав </a:t>
            </a:r>
            <a:r>
              <a:rPr lang="ru-RU" altLang="uk-UA" sz="1500" noProof="0" dirty="0" err="1"/>
              <a:t>оприлюднення</a:t>
            </a:r>
            <a:r>
              <a:rPr lang="ru-RU" altLang="uk-UA" sz="1500" noProof="0" dirty="0"/>
              <a:t> </a:t>
            </a:r>
            <a:r>
              <a:rPr lang="ru-RU" altLang="uk-UA" sz="1500" noProof="0" dirty="0" err="1"/>
              <a:t>рукописів</a:t>
            </a:r>
            <a:r>
              <a:rPr lang="ru-RU" altLang="uk-UA" sz="1500" noProof="0" dirty="0"/>
              <a:t> статей, </a:t>
            </a:r>
            <a:r>
              <a:rPr lang="ru-RU" altLang="uk-UA" sz="1500" noProof="0" dirty="0" err="1"/>
              <a:t>що</a:t>
            </a:r>
            <a:r>
              <a:rPr lang="ru-RU" altLang="uk-UA" sz="1500" noProof="0" dirty="0"/>
              <a:t> </a:t>
            </a:r>
            <a:r>
              <a:rPr lang="ru-RU" altLang="uk-UA" sz="1500" noProof="0" dirty="0" err="1"/>
              <a:t>відповідає</a:t>
            </a:r>
            <a:r>
              <a:rPr lang="ru-RU" altLang="uk-UA" sz="1500" noProof="0" dirty="0"/>
              <a:t> </a:t>
            </a:r>
            <a:r>
              <a:rPr lang="ru-RU" altLang="uk-UA" sz="1500" noProof="0" dirty="0" err="1"/>
              <a:t>практиці</a:t>
            </a:r>
            <a:r>
              <a:rPr lang="ru-RU" altLang="uk-UA" sz="1500" noProof="0" dirty="0"/>
              <a:t> держав-</a:t>
            </a:r>
            <a:r>
              <a:rPr lang="ru-RU" altLang="uk-UA" sz="1500" noProof="0" dirty="0" err="1"/>
              <a:t>членів</a:t>
            </a:r>
            <a:r>
              <a:rPr lang="ru-RU" altLang="uk-UA" sz="1500" noProof="0" dirty="0"/>
              <a:t> ЄС.</a:t>
            </a:r>
          </a:p>
          <a:p>
            <a:pPr marL="285750" lvl="1" algn="just" eaLnBrk="1" hangingPunct="1">
              <a:spcBef>
                <a:spcPts val="0"/>
              </a:spcBef>
              <a:spcAft>
                <a:spcPts val="1200"/>
              </a:spcAft>
              <a:buClr>
                <a:srgbClr val="FFC000"/>
              </a:buClr>
              <a:buSzPct val="100000"/>
              <a:buFont typeface="Wingdings" pitchFamily="2" charset="2"/>
              <a:buChar char="q"/>
              <a:defRPr/>
            </a:pPr>
            <a:r>
              <a:rPr lang="ru-RU" altLang="uk-UA" sz="1500" noProof="0" dirty="0"/>
              <a:t>У </a:t>
            </a:r>
            <a:r>
              <a:rPr lang="ru-RU" altLang="uk-UA" sz="1500" noProof="0" dirty="0" err="1"/>
              <a:t>проєкті</a:t>
            </a:r>
            <a:r>
              <a:rPr lang="ru-RU" altLang="uk-UA" sz="1500" noProof="0" dirty="0"/>
              <a:t> Закону </a:t>
            </a:r>
            <a:r>
              <a:rPr lang="ru-RU" altLang="uk-UA" sz="1500" noProof="0" dirty="0" err="1"/>
              <a:t>щодо</a:t>
            </a:r>
            <a:r>
              <a:rPr lang="ru-RU" altLang="uk-UA" sz="1500" noProof="0" dirty="0"/>
              <a:t> ВН </a:t>
            </a:r>
            <a:r>
              <a:rPr lang="ru-RU" altLang="uk-UA" sz="1500" noProof="0" dirty="0" err="1"/>
              <a:t>пропонувалося</a:t>
            </a:r>
            <a:r>
              <a:rPr lang="ru-RU" altLang="uk-UA" sz="1500" noProof="0" dirty="0"/>
              <a:t> ввести </a:t>
            </a:r>
            <a:r>
              <a:rPr lang="ru-RU" altLang="uk-UA" sz="1500" noProof="0" dirty="0" err="1"/>
              <a:t>спільні</a:t>
            </a:r>
            <a:r>
              <a:rPr lang="ru-RU" altLang="uk-UA" sz="1500" noProof="0" dirty="0"/>
              <a:t> права автора та </a:t>
            </a:r>
            <a:r>
              <a:rPr lang="ru-RU" altLang="uk-UA" sz="1500" noProof="0" dirty="0" err="1"/>
              <a:t>роботодавця</a:t>
            </a:r>
            <a:r>
              <a:rPr lang="ru-RU" altLang="uk-UA" sz="1500" noProof="0" dirty="0"/>
              <a:t> на </a:t>
            </a:r>
            <a:r>
              <a:rPr lang="ru-RU" altLang="uk-UA" sz="1500" noProof="0" dirty="0" err="1"/>
              <a:t>службові</a:t>
            </a:r>
            <a:r>
              <a:rPr lang="ru-RU" altLang="uk-UA" sz="1500" noProof="0" dirty="0"/>
              <a:t> твори та </a:t>
            </a:r>
            <a:r>
              <a:rPr lang="ru-RU" altLang="uk-UA" sz="1500" noProof="0" dirty="0" err="1"/>
              <a:t>відповідні</a:t>
            </a:r>
            <a:r>
              <a:rPr lang="ru-RU" altLang="uk-UA" sz="1500" noProof="0" dirty="0"/>
              <a:t> права автора. </a:t>
            </a:r>
            <a:r>
              <a:rPr lang="ru-RU" altLang="uk-UA" sz="1500" noProof="0" dirty="0" err="1"/>
              <a:t>Вказане</a:t>
            </a:r>
            <a:r>
              <a:rPr lang="ru-RU" altLang="uk-UA" sz="1500" noProof="0" dirty="0"/>
              <a:t> не </a:t>
            </a:r>
            <a:r>
              <a:rPr lang="ru-RU" altLang="uk-UA" sz="1500" noProof="0" dirty="0" err="1"/>
              <a:t>відповідає</a:t>
            </a:r>
            <a:r>
              <a:rPr lang="ru-RU" altLang="uk-UA" sz="1500" noProof="0" dirty="0"/>
              <a:t> </a:t>
            </a:r>
            <a:r>
              <a:rPr lang="ru-RU" altLang="uk-UA" sz="1500" noProof="0" dirty="0" err="1"/>
              <a:t>законодавству</a:t>
            </a:r>
            <a:r>
              <a:rPr lang="ru-RU" altLang="uk-UA" sz="1500" noProof="0" dirty="0"/>
              <a:t> ЄС та держав-</a:t>
            </a:r>
            <a:r>
              <a:rPr lang="ru-RU" altLang="uk-UA" sz="1500" noProof="0" dirty="0" err="1"/>
              <a:t>членів</a:t>
            </a:r>
            <a:r>
              <a:rPr lang="ru-RU" altLang="uk-UA" sz="1500" noProof="0" dirty="0"/>
              <a:t> ЄС, де в </a:t>
            </a:r>
            <a:r>
              <a:rPr lang="ru-RU" altLang="uk-UA" sz="1500" noProof="0" dirty="0" err="1"/>
              <a:t>цілому</a:t>
            </a:r>
            <a:r>
              <a:rPr lang="ru-RU" altLang="uk-UA" sz="1500" noProof="0" dirty="0"/>
              <a:t> </a:t>
            </a:r>
            <a:r>
              <a:rPr lang="ru-RU" altLang="uk-UA" sz="1500" noProof="0" dirty="0" err="1"/>
              <a:t>майнові</a:t>
            </a:r>
            <a:r>
              <a:rPr lang="ru-RU" altLang="uk-UA" sz="1500" noProof="0" dirty="0"/>
              <a:t> права на </a:t>
            </a:r>
            <a:r>
              <a:rPr lang="ru-RU" altLang="uk-UA" sz="1500" noProof="0" dirty="0" err="1"/>
              <a:t>службові</a:t>
            </a:r>
            <a:r>
              <a:rPr lang="ru-RU" altLang="uk-UA" sz="1500" noProof="0" dirty="0"/>
              <a:t> твори </a:t>
            </a:r>
            <a:r>
              <a:rPr lang="ru-RU" altLang="uk-UA" sz="1500" noProof="0" dirty="0" err="1"/>
              <a:t>закріплюються</a:t>
            </a:r>
            <a:r>
              <a:rPr lang="ru-RU" altLang="uk-UA" sz="1500" noProof="0" dirty="0"/>
              <a:t> за </a:t>
            </a:r>
            <a:r>
              <a:rPr lang="ru-RU" altLang="uk-UA" sz="1500" noProof="0" dirty="0" err="1"/>
              <a:t>роботодавцем</a:t>
            </a:r>
            <a:r>
              <a:rPr lang="ru-RU" altLang="uk-UA" sz="1500" noProof="0" dirty="0"/>
              <a:t> та </a:t>
            </a:r>
            <a:r>
              <a:rPr lang="ru-RU" altLang="uk-UA" sz="1500" noProof="0" dirty="0" err="1"/>
              <a:t>врегулювання</a:t>
            </a:r>
            <a:r>
              <a:rPr lang="ru-RU" altLang="uk-UA" sz="1500" noProof="0" dirty="0"/>
              <a:t> </a:t>
            </a:r>
            <a:r>
              <a:rPr lang="ru-RU" altLang="uk-UA" sz="1500" noProof="0" dirty="0" err="1"/>
              <a:t>питань</a:t>
            </a:r>
            <a:r>
              <a:rPr lang="ru-RU" altLang="uk-UA" sz="1500" noProof="0" dirty="0"/>
              <a:t> </a:t>
            </a:r>
            <a:r>
              <a:rPr lang="ru-RU" altLang="uk-UA" sz="1500" noProof="0" dirty="0" err="1"/>
              <a:t>публікацій</a:t>
            </a:r>
            <a:r>
              <a:rPr lang="ru-RU" altLang="uk-UA" sz="1500" noProof="0" dirty="0"/>
              <a:t> та </a:t>
            </a:r>
            <a:r>
              <a:rPr lang="ru-RU" altLang="uk-UA" sz="1500" noProof="0" dirty="0" err="1"/>
              <a:t>використання</a:t>
            </a:r>
            <a:r>
              <a:rPr lang="ru-RU" altLang="uk-UA" sz="1500" noProof="0" dirty="0"/>
              <a:t> </a:t>
            </a:r>
            <a:r>
              <a:rPr lang="ru-RU" altLang="uk-UA" sz="1500" noProof="0" dirty="0" err="1"/>
              <a:t>даних</a:t>
            </a:r>
            <a:r>
              <a:rPr lang="ru-RU" altLang="uk-UA" sz="1500" noProof="0" dirty="0"/>
              <a:t> </a:t>
            </a:r>
            <a:r>
              <a:rPr lang="ru-RU" altLang="uk-UA" sz="1500" noProof="0" dirty="0" err="1"/>
              <a:t>здійснюється</a:t>
            </a:r>
            <a:r>
              <a:rPr lang="ru-RU" altLang="uk-UA" sz="1500" noProof="0" dirty="0"/>
              <a:t> у договорах з </a:t>
            </a:r>
            <a:r>
              <a:rPr lang="ru-RU" altLang="uk-UA" sz="1500" noProof="0" dirty="0" err="1"/>
              <a:t>працівниками</a:t>
            </a:r>
            <a:r>
              <a:rPr lang="ru-RU" altLang="uk-UA" sz="1500" noProof="0" dirty="0"/>
              <a:t> та </a:t>
            </a:r>
            <a:r>
              <a:rPr lang="ru-RU" altLang="uk-UA" sz="1500" noProof="0" dirty="0" err="1"/>
              <a:t>політиках</a:t>
            </a:r>
            <a:r>
              <a:rPr lang="ru-RU" altLang="uk-UA" sz="1500" noProof="0" dirty="0"/>
              <a:t> ЗВО та </a:t>
            </a:r>
            <a:r>
              <a:rPr lang="ru-RU" altLang="uk-UA" sz="1500" noProof="0" dirty="0" err="1"/>
              <a:t>наукових</a:t>
            </a:r>
            <a:r>
              <a:rPr lang="ru-RU" altLang="uk-UA" sz="1500" noProof="0" dirty="0"/>
              <a:t> </a:t>
            </a:r>
            <a:r>
              <a:rPr lang="ru-RU" altLang="uk-UA" sz="1500" noProof="0" dirty="0" err="1"/>
              <a:t>установ</a:t>
            </a:r>
            <a:r>
              <a:rPr lang="ru-RU" altLang="uk-UA" sz="1500" noProof="0" dirty="0"/>
              <a:t>.</a:t>
            </a:r>
          </a:p>
          <a:p>
            <a:pPr marL="0" lvl="1" indent="0" eaLnBrk="1" hangingPunct="1">
              <a:spcBef>
                <a:spcPts val="0"/>
              </a:spcBef>
              <a:spcAft>
                <a:spcPts val="600"/>
              </a:spcAft>
              <a:buClr>
                <a:srgbClr val="FFC000"/>
              </a:buClr>
              <a:buSzPct val="100000"/>
              <a:buNone/>
              <a:defRPr/>
            </a:pPr>
            <a:endParaRPr lang="ru-RU" altLang="uk-UA" sz="1600" noProof="0" dirty="0"/>
          </a:p>
          <a:p>
            <a:pPr lvl="1" eaLnBrk="1" hangingPunct="1">
              <a:spcBef>
                <a:spcPts val="0"/>
              </a:spcBef>
              <a:spcAft>
                <a:spcPts val="1200"/>
              </a:spcAft>
              <a:buClr>
                <a:srgbClr val="FFC000"/>
              </a:buClr>
              <a:buSzPct val="100000"/>
              <a:buFont typeface="Wingdings" pitchFamily="2" charset="2"/>
              <a:buChar char="Ø"/>
              <a:defRPr/>
            </a:pPr>
            <a:endParaRPr lang="en-GB" altLang="uk-UA" sz="1600" noProof="0" dirty="0"/>
          </a:p>
        </p:txBody>
      </p:sp>
    </p:spTree>
    <p:extLst>
      <p:ext uri="{BB962C8B-B14F-4D97-AF65-F5344CB8AC3E}">
        <p14:creationId xmlns:p14="http://schemas.microsoft.com/office/powerpoint/2010/main" val="202961348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548680"/>
            <a:ext cx="8229600" cy="648072"/>
          </a:xfrm>
        </p:spPr>
        <p:txBody>
          <a:bodyPr/>
          <a:lstStyle/>
          <a:p>
            <a:pPr algn="ctr" eaLnBrk="1" hangingPunct="1"/>
            <a:r>
              <a:rPr lang="uk-UA" altLang="uk-UA" sz="2400" b="1">
                <a:latin typeface="Arial" charset="0"/>
              </a:rPr>
              <a:t>Проблемні питання сфери відкритої науки</a:t>
            </a:r>
            <a:br>
              <a:rPr lang="uk-UA" altLang="uk-UA" sz="2400" b="1">
                <a:latin typeface="Arial" charset="0"/>
              </a:rPr>
            </a:br>
            <a:r>
              <a:rPr lang="uk-UA" altLang="uk-UA" sz="2400" b="1">
                <a:latin typeface="Arial" charset="0"/>
              </a:rPr>
              <a:t> в Україні</a:t>
            </a:r>
            <a:endParaRPr lang="uk-UA" altLang="uk-UA" sz="2400" b="1" noProof="0">
              <a:latin typeface="Arial" charset="0"/>
            </a:endParaRPr>
          </a:p>
        </p:txBody>
      </p:sp>
      <p:sp>
        <p:nvSpPr>
          <p:cNvPr id="4099" name="Rectangle 3"/>
          <p:cNvSpPr>
            <a:spLocks noGrp="1" noChangeArrowheads="1"/>
          </p:cNvSpPr>
          <p:nvPr>
            <p:ph type="body" idx="1"/>
          </p:nvPr>
        </p:nvSpPr>
        <p:spPr>
          <a:xfrm>
            <a:off x="457200" y="1484784"/>
            <a:ext cx="8229600" cy="5112568"/>
          </a:xfrm>
        </p:spPr>
        <p:txBody>
          <a:bodyPr/>
          <a:lstStyle/>
          <a:p>
            <a:pPr marL="342900" lvl="1" indent="-342900" algn="just" eaLnBrk="1" hangingPunct="1">
              <a:spcBef>
                <a:spcPts val="0"/>
              </a:spcBef>
              <a:spcAft>
                <a:spcPts val="1200"/>
              </a:spcAft>
              <a:buClr>
                <a:srgbClr val="FFC000"/>
              </a:buClr>
              <a:buSzPct val="100000"/>
              <a:buFont typeface="+mj-lt"/>
              <a:buAutoNum type="arabicPeriod" startAt="2"/>
              <a:defRPr/>
            </a:pPr>
            <a:r>
              <a:rPr lang="ru-RU" altLang="uk-UA" sz="1500" b="1" dirty="0"/>
              <a:t>З</a:t>
            </a:r>
            <a:r>
              <a:rPr lang="ru-RU" altLang="uk-UA" sz="1500" b="1" noProof="0" dirty="0" err="1"/>
              <a:t>апровадження</a:t>
            </a:r>
            <a:r>
              <a:rPr lang="ru-RU" altLang="uk-UA" sz="1500" b="1" noProof="0" dirty="0"/>
              <a:t> через </a:t>
            </a:r>
            <a:r>
              <a:rPr lang="ru-RU" altLang="uk-UA" sz="1500" b="1" noProof="0" dirty="0" err="1"/>
              <a:t>Національний</a:t>
            </a:r>
            <a:r>
              <a:rPr lang="ru-RU" altLang="uk-UA" sz="1500" b="1" noProof="0" dirty="0"/>
              <a:t> </a:t>
            </a:r>
            <a:r>
              <a:rPr lang="ru-RU" altLang="uk-UA" sz="1500" b="1" noProof="0" dirty="0" err="1"/>
              <a:t>репозитарій</a:t>
            </a:r>
            <a:r>
              <a:rPr lang="ru-RU" altLang="uk-UA" sz="1500" b="1" noProof="0" dirty="0"/>
              <a:t> </a:t>
            </a:r>
            <a:r>
              <a:rPr lang="ru-RU" altLang="uk-UA" sz="1500" b="1" noProof="0" dirty="0" err="1"/>
              <a:t>академічних</a:t>
            </a:r>
            <a:r>
              <a:rPr lang="ru-RU" altLang="uk-UA" sz="1500" b="1" noProof="0" dirty="0"/>
              <a:t> </a:t>
            </a:r>
            <a:r>
              <a:rPr lang="ru-RU" altLang="uk-UA" sz="1500" b="1" noProof="0" dirty="0" err="1"/>
              <a:t>текстів</a:t>
            </a:r>
            <a:r>
              <a:rPr lang="ru-RU" altLang="uk-UA" sz="1500" b="1" noProof="0" dirty="0"/>
              <a:t> на </a:t>
            </a:r>
            <a:r>
              <a:rPr lang="ru-RU" altLang="uk-UA" sz="1500" b="1" noProof="0" dirty="0" err="1"/>
              <a:t>відміну</a:t>
            </a:r>
            <a:r>
              <a:rPr lang="ru-RU" altLang="uk-UA" sz="1500" b="1" noProof="0" dirty="0"/>
              <a:t> </a:t>
            </a:r>
            <a:r>
              <a:rPr lang="ru-RU" altLang="uk-UA" sz="1500" b="1" noProof="0" dirty="0" err="1"/>
              <a:t>від</a:t>
            </a:r>
            <a:r>
              <a:rPr lang="ru-RU" altLang="uk-UA" sz="1500" b="1" noProof="0" dirty="0"/>
              <a:t> ЄС </a:t>
            </a:r>
            <a:r>
              <a:rPr lang="ru-RU" altLang="uk-UA" sz="1500" b="1" noProof="0" dirty="0" err="1"/>
              <a:t>відкритого</a:t>
            </a:r>
            <a:r>
              <a:rPr lang="ru-RU" altLang="uk-UA" sz="1500" b="1" noProof="0" dirty="0"/>
              <a:t> доступу до </a:t>
            </a:r>
            <a:r>
              <a:rPr lang="ru-RU" altLang="uk-UA" sz="1500" b="1" noProof="0" dirty="0" err="1"/>
              <a:t>обʼєктів</a:t>
            </a:r>
            <a:r>
              <a:rPr lang="ru-RU" altLang="uk-UA" sz="1500" b="1" noProof="0" dirty="0"/>
              <a:t>, до </a:t>
            </a:r>
            <a:r>
              <a:rPr lang="ru-RU" altLang="uk-UA" sz="1500" b="1" noProof="0" dirty="0" err="1"/>
              <a:t>яких</a:t>
            </a:r>
            <a:r>
              <a:rPr lang="ru-RU" altLang="uk-UA" sz="1500" b="1" noProof="0" dirty="0"/>
              <a:t> </a:t>
            </a:r>
            <a:r>
              <a:rPr lang="ru-RU" altLang="uk-UA" sz="1500" b="1" noProof="0" dirty="0" err="1"/>
              <a:t>такий</a:t>
            </a:r>
            <a:r>
              <a:rPr lang="ru-RU" altLang="uk-UA" sz="1500" b="1" noProof="0" dirty="0"/>
              <a:t> доступ, як правило, не </a:t>
            </a:r>
            <a:r>
              <a:rPr lang="ru-RU" altLang="uk-UA" sz="1500" b="1" noProof="0" dirty="0" err="1"/>
              <a:t>надається</a:t>
            </a:r>
            <a:r>
              <a:rPr lang="ru-RU" altLang="uk-UA" sz="1500" b="1" noProof="0" dirty="0"/>
              <a:t> в ЄС</a:t>
            </a:r>
            <a:r>
              <a:rPr lang="ru-RU" altLang="uk-UA" sz="1500" noProof="0" dirty="0"/>
              <a:t> (як </a:t>
            </a:r>
            <a:r>
              <a:rPr lang="ru-RU" altLang="uk-UA" sz="1500" noProof="0" dirty="0" err="1"/>
              <a:t>звіти</a:t>
            </a:r>
            <a:r>
              <a:rPr lang="ru-RU" altLang="uk-UA" sz="1500" noProof="0" dirty="0"/>
              <a:t> на </a:t>
            </a:r>
            <a:r>
              <a:rPr lang="ru-RU" altLang="uk-UA" sz="1500" noProof="0" dirty="0" err="1"/>
              <a:t>виконання</a:t>
            </a:r>
            <a:r>
              <a:rPr lang="ru-RU" altLang="uk-UA" sz="1500" noProof="0" dirty="0"/>
              <a:t> </a:t>
            </a:r>
            <a:r>
              <a:rPr lang="ru-RU" altLang="uk-UA" sz="1500" noProof="0" dirty="0" err="1"/>
              <a:t>досліджень</a:t>
            </a:r>
            <a:r>
              <a:rPr lang="ru-RU" altLang="uk-UA" sz="1500" noProof="0" dirty="0"/>
              <a:t>), </a:t>
            </a:r>
            <a:r>
              <a:rPr lang="ru-RU" altLang="uk-UA" sz="1500" noProof="0" dirty="0" err="1"/>
              <a:t>що</a:t>
            </a:r>
            <a:r>
              <a:rPr lang="ru-RU" altLang="uk-UA" sz="1500" noProof="0" dirty="0"/>
              <a:t> в </a:t>
            </a:r>
            <a:r>
              <a:rPr lang="ru-RU" altLang="uk-UA" sz="1500" noProof="0" dirty="0" err="1"/>
              <a:t>умовах</a:t>
            </a:r>
            <a:r>
              <a:rPr lang="ru-RU" altLang="uk-UA" sz="1500" noProof="0" dirty="0"/>
              <a:t> </a:t>
            </a:r>
            <a:r>
              <a:rPr lang="ru-RU" altLang="uk-UA" sz="1500" noProof="0" dirty="0" err="1"/>
              <a:t>російської</a:t>
            </a:r>
            <a:r>
              <a:rPr lang="ru-RU" altLang="uk-UA" sz="1500" noProof="0" dirty="0"/>
              <a:t> </a:t>
            </a:r>
            <a:r>
              <a:rPr lang="ru-RU" altLang="uk-UA" sz="1500" noProof="0" dirty="0" err="1"/>
              <a:t>агресії</a:t>
            </a:r>
            <a:r>
              <a:rPr lang="ru-RU" altLang="uk-UA" sz="1500" noProof="0" dirty="0"/>
              <a:t> </a:t>
            </a:r>
            <a:r>
              <a:rPr lang="ru-RU" altLang="uk-UA" sz="1500" noProof="0" dirty="0" err="1"/>
              <a:t>призвело</a:t>
            </a:r>
            <a:r>
              <a:rPr lang="ru-RU" altLang="uk-UA" sz="1500" noProof="0" dirty="0"/>
              <a:t> до </a:t>
            </a:r>
            <a:r>
              <a:rPr lang="ru-RU" altLang="uk-UA" sz="1500" noProof="0" dirty="0" err="1"/>
              <a:t>розповсюдження</a:t>
            </a:r>
            <a:r>
              <a:rPr lang="ru-RU" altLang="uk-UA" sz="1500" noProof="0" dirty="0"/>
              <a:t> </a:t>
            </a:r>
            <a:r>
              <a:rPr lang="ru-RU" altLang="uk-UA" sz="1500" noProof="0" dirty="0" err="1"/>
              <a:t>чутливої</a:t>
            </a:r>
            <a:r>
              <a:rPr lang="ru-RU" altLang="uk-UA" sz="1500" noProof="0" dirty="0"/>
              <a:t> </a:t>
            </a:r>
            <a:r>
              <a:rPr lang="ru-RU" altLang="uk-UA" sz="1500" noProof="0" dirty="0" err="1"/>
              <a:t>інформації</a:t>
            </a:r>
            <a:r>
              <a:rPr lang="ru-RU" altLang="uk-UA" sz="1500" noProof="0" dirty="0"/>
              <a:t> </a:t>
            </a:r>
            <a:r>
              <a:rPr lang="ru-RU" altLang="uk-UA" sz="1500" noProof="0" dirty="0" err="1"/>
              <a:t>щодо</a:t>
            </a:r>
            <a:r>
              <a:rPr lang="ru-RU" altLang="uk-UA" sz="1500" noProof="0" dirty="0"/>
              <a:t> </a:t>
            </a:r>
            <a:r>
              <a:rPr lang="ru-RU" altLang="uk-UA" sz="1500" noProof="0" dirty="0" err="1"/>
              <a:t>сильних</a:t>
            </a:r>
            <a:r>
              <a:rPr lang="ru-RU" altLang="uk-UA" sz="1500" noProof="0" dirty="0"/>
              <a:t> та </a:t>
            </a:r>
            <a:r>
              <a:rPr lang="ru-RU" altLang="uk-UA" sz="1500" noProof="0" dirty="0" err="1"/>
              <a:t>вразливих</a:t>
            </a:r>
            <a:r>
              <a:rPr lang="ru-RU" altLang="uk-UA" sz="1500" noProof="0" dirty="0"/>
              <a:t> </a:t>
            </a:r>
            <a:r>
              <a:rPr lang="ru-RU" altLang="uk-UA" sz="1500" noProof="0" dirty="0" err="1"/>
              <a:t>сторін</a:t>
            </a:r>
            <a:r>
              <a:rPr lang="ru-RU" altLang="uk-UA" sz="1500" noProof="0" dirty="0"/>
              <a:t> </a:t>
            </a:r>
            <a:r>
              <a:rPr lang="ru-RU" altLang="uk-UA" sz="1500" noProof="0" dirty="0" err="1"/>
              <a:t>української</a:t>
            </a:r>
            <a:r>
              <a:rPr lang="ru-RU" altLang="uk-UA" sz="1500" noProof="0" dirty="0"/>
              <a:t> </a:t>
            </a:r>
            <a:r>
              <a:rPr lang="ru-RU" altLang="uk-UA" sz="1500" noProof="0" dirty="0" err="1"/>
              <a:t>економіки</a:t>
            </a:r>
            <a:r>
              <a:rPr lang="ru-RU" altLang="uk-UA" sz="1500" noProof="0" dirty="0"/>
              <a:t> та </a:t>
            </a:r>
            <a:r>
              <a:rPr lang="ru-RU" altLang="uk-UA" sz="1500" noProof="0" dirty="0" err="1"/>
              <a:t>суспільства</a:t>
            </a:r>
            <a:r>
              <a:rPr lang="ru-RU" altLang="uk-UA" sz="1500" noProof="0" dirty="0"/>
              <a:t>. </a:t>
            </a:r>
          </a:p>
          <a:p>
            <a:pPr marL="342900" lvl="1" indent="-342900" algn="just" eaLnBrk="1" hangingPunct="1">
              <a:spcBef>
                <a:spcPts val="0"/>
              </a:spcBef>
              <a:spcAft>
                <a:spcPts val="1200"/>
              </a:spcAft>
              <a:buClr>
                <a:srgbClr val="FFC000"/>
              </a:buClr>
              <a:buSzPct val="100000"/>
              <a:buFont typeface="+mj-lt"/>
              <a:buAutoNum type="arabicPeriod" startAt="2"/>
              <a:defRPr/>
            </a:pPr>
            <a:r>
              <a:rPr lang="ru-RU" altLang="uk-UA" sz="1500" b="1" dirty="0"/>
              <a:t>В </a:t>
            </a:r>
            <a:r>
              <a:rPr lang="ru-RU" altLang="uk-UA" sz="1500" b="1" noProof="0" dirty="0" err="1"/>
              <a:t>супереч</a:t>
            </a:r>
            <a:r>
              <a:rPr lang="ru-RU" altLang="uk-UA" sz="1500" b="1" noProof="0" dirty="0"/>
              <a:t> </a:t>
            </a:r>
            <a:r>
              <a:rPr lang="ru-RU" altLang="uk-UA" sz="1500" b="1" noProof="0" dirty="0" err="1"/>
              <a:t>вимог</a:t>
            </a:r>
            <a:r>
              <a:rPr lang="ru-RU" altLang="uk-UA" sz="1500" b="1" noProof="0" dirty="0"/>
              <a:t> </a:t>
            </a:r>
            <a:r>
              <a:rPr lang="ru-RU" altLang="uk-UA" sz="1500" b="1" noProof="0" dirty="0" err="1"/>
              <a:t>законодавства</a:t>
            </a:r>
            <a:r>
              <a:rPr lang="ru-RU" altLang="uk-UA" sz="1500" b="1" noProof="0" dirty="0"/>
              <a:t> </a:t>
            </a:r>
            <a:r>
              <a:rPr lang="ru-RU" altLang="uk-UA" sz="1500" b="1" noProof="0" dirty="0" err="1"/>
              <a:t>України</a:t>
            </a:r>
            <a:r>
              <a:rPr lang="ru-RU" altLang="uk-UA" sz="1500" b="1" noProof="0" dirty="0"/>
              <a:t> та </a:t>
            </a:r>
            <a:r>
              <a:rPr lang="ru-RU" altLang="uk-UA" sz="1500" b="1" noProof="0" dirty="0" err="1"/>
              <a:t>положень</a:t>
            </a:r>
            <a:r>
              <a:rPr lang="ru-RU" altLang="uk-UA" sz="1500" b="1" noProof="0" dirty="0"/>
              <a:t> </a:t>
            </a:r>
            <a:r>
              <a:rPr lang="ru-RU" altLang="uk-UA" sz="1500" b="1" noProof="0" dirty="0" err="1"/>
              <a:t>Директиви</a:t>
            </a:r>
            <a:r>
              <a:rPr lang="ru-RU" altLang="uk-UA" sz="1500" b="1" noProof="0" dirty="0"/>
              <a:t> (ЄС) 2019/1024 </a:t>
            </a:r>
            <a:r>
              <a:rPr lang="ru-RU" altLang="uk-UA" sz="1500" b="1" noProof="0" dirty="0" err="1"/>
              <a:t>щодо</a:t>
            </a:r>
            <a:r>
              <a:rPr lang="ru-RU" altLang="uk-UA" sz="1500" b="1" noProof="0" dirty="0"/>
              <a:t> </a:t>
            </a:r>
            <a:r>
              <a:rPr lang="ru-RU" altLang="uk-UA" sz="1500" b="1" noProof="0" dirty="0" err="1"/>
              <a:t>відкритих</a:t>
            </a:r>
            <a:r>
              <a:rPr lang="ru-RU" altLang="uk-UA" sz="1500" b="1" noProof="0" dirty="0"/>
              <a:t> </a:t>
            </a:r>
            <a:r>
              <a:rPr lang="ru-RU" altLang="uk-UA" sz="1500" b="1" noProof="0" dirty="0" err="1"/>
              <a:t>даних</a:t>
            </a:r>
            <a:r>
              <a:rPr lang="ru-RU" altLang="uk-UA" sz="1500" b="1" noProof="0" dirty="0"/>
              <a:t> - </a:t>
            </a:r>
            <a:r>
              <a:rPr lang="ru-RU" altLang="uk-UA" sz="1500" b="1" noProof="0" dirty="0" err="1"/>
              <a:t>незабезпечення</a:t>
            </a:r>
            <a:r>
              <a:rPr lang="ru-RU" altLang="uk-UA" sz="1500" b="1" noProof="0" dirty="0"/>
              <a:t> </a:t>
            </a:r>
            <a:r>
              <a:rPr lang="ru-RU" altLang="uk-UA" sz="1500" b="1" noProof="0" dirty="0" err="1"/>
              <a:t>захисту</a:t>
            </a:r>
            <a:r>
              <a:rPr lang="ru-RU" altLang="uk-UA" sz="1500" b="1" noProof="0" dirty="0"/>
              <a:t> </a:t>
            </a:r>
            <a:r>
              <a:rPr lang="ru-RU" altLang="uk-UA" sz="1500" b="1" noProof="0" dirty="0" err="1"/>
              <a:t>комерційної</a:t>
            </a:r>
            <a:r>
              <a:rPr lang="ru-RU" altLang="uk-UA" sz="1500" b="1" noProof="0" dirty="0"/>
              <a:t> </a:t>
            </a:r>
            <a:r>
              <a:rPr lang="ru-RU" altLang="uk-UA" sz="1500" b="1" noProof="0" dirty="0" err="1"/>
              <a:t>таємниці</a:t>
            </a:r>
            <a:r>
              <a:rPr lang="ru-RU" altLang="uk-UA" sz="1500" b="1" noProof="0" dirty="0"/>
              <a:t> та </a:t>
            </a:r>
            <a:r>
              <a:rPr lang="ru-RU" altLang="uk-UA" sz="1500" b="1" noProof="0" dirty="0" err="1"/>
              <a:t>конфіденційної</a:t>
            </a:r>
            <a:r>
              <a:rPr lang="ru-RU" altLang="uk-UA" sz="1500" b="1" noProof="0" dirty="0"/>
              <a:t> </a:t>
            </a:r>
            <a:r>
              <a:rPr lang="ru-RU" altLang="uk-UA" sz="1500" b="1" noProof="0" dirty="0" err="1"/>
              <a:t>інформації</a:t>
            </a:r>
            <a:r>
              <a:rPr lang="ru-RU" altLang="uk-UA" sz="1500" b="1" noProof="0" dirty="0"/>
              <a:t> при </a:t>
            </a:r>
            <a:r>
              <a:rPr lang="ru-RU" altLang="uk-UA" sz="1500" b="1" noProof="0" dirty="0" err="1"/>
              <a:t>переданні</a:t>
            </a:r>
            <a:r>
              <a:rPr lang="ru-RU" altLang="uk-UA" sz="1500" b="1" noProof="0" dirty="0"/>
              <a:t> </a:t>
            </a:r>
            <a:r>
              <a:rPr lang="ru-RU" altLang="uk-UA" sz="1500" b="1" noProof="0" dirty="0" err="1"/>
              <a:t>звітів</a:t>
            </a:r>
            <a:r>
              <a:rPr lang="ru-RU" altLang="uk-UA" sz="1500" b="1" noProof="0" dirty="0"/>
              <a:t> про </a:t>
            </a:r>
            <a:r>
              <a:rPr lang="ru-RU" altLang="uk-UA" sz="1500" b="1" noProof="0" dirty="0" err="1"/>
              <a:t>виконання</a:t>
            </a:r>
            <a:r>
              <a:rPr lang="ru-RU" altLang="uk-UA" sz="1500" b="1" noProof="0" dirty="0"/>
              <a:t> </a:t>
            </a:r>
            <a:r>
              <a:rPr lang="ru-RU" altLang="uk-UA" sz="1500" b="1" noProof="0" dirty="0" err="1"/>
              <a:t>досліджень</a:t>
            </a:r>
            <a:r>
              <a:rPr lang="ru-RU" altLang="uk-UA" sz="1500" b="1" noProof="0" dirty="0"/>
              <a:t> до УКРІНТЕІ </a:t>
            </a:r>
            <a:r>
              <a:rPr lang="ru-RU" altLang="uk-UA" sz="1500" noProof="0" dirty="0" err="1"/>
              <a:t>згідно</a:t>
            </a:r>
            <a:r>
              <a:rPr lang="ru-RU" altLang="uk-UA" sz="1500" noProof="0" dirty="0"/>
              <a:t> Порядку </a:t>
            </a:r>
            <a:r>
              <a:rPr lang="ru-RU" altLang="uk-UA" sz="1500" noProof="0" dirty="0" err="1"/>
              <a:t>державної</a:t>
            </a:r>
            <a:r>
              <a:rPr lang="ru-RU" altLang="uk-UA" sz="1500" noProof="0" dirty="0"/>
              <a:t> </a:t>
            </a:r>
            <a:r>
              <a:rPr lang="ru-RU" altLang="uk-UA" sz="1500" noProof="0" dirty="0" err="1"/>
              <a:t>реєстрації</a:t>
            </a:r>
            <a:r>
              <a:rPr lang="ru-RU" altLang="uk-UA" sz="1500" noProof="0" dirty="0"/>
              <a:t> та </a:t>
            </a:r>
            <a:r>
              <a:rPr lang="ru-RU" altLang="uk-UA" sz="1500" noProof="0" dirty="0" err="1"/>
              <a:t>обліку</a:t>
            </a:r>
            <a:r>
              <a:rPr lang="ru-RU" altLang="uk-UA" sz="1500" noProof="0" dirty="0"/>
              <a:t> </a:t>
            </a:r>
            <a:r>
              <a:rPr lang="ru-RU" altLang="uk-UA" sz="1500" noProof="0" dirty="0" err="1"/>
              <a:t>науково-дослідних</a:t>
            </a:r>
            <a:r>
              <a:rPr lang="ru-RU" altLang="uk-UA" sz="1500" noProof="0" dirty="0"/>
              <a:t>, </a:t>
            </a:r>
            <a:r>
              <a:rPr lang="ru-RU" altLang="uk-UA" sz="1500" noProof="0" dirty="0" err="1"/>
              <a:t>дослідно-конструкторських</a:t>
            </a:r>
            <a:r>
              <a:rPr lang="ru-RU" altLang="uk-UA" sz="1500" noProof="0" dirty="0"/>
              <a:t> </a:t>
            </a:r>
            <a:r>
              <a:rPr lang="ru-RU" altLang="uk-UA" sz="1500" noProof="0" dirty="0" err="1"/>
              <a:t>робіт</a:t>
            </a:r>
            <a:r>
              <a:rPr lang="ru-RU" altLang="uk-UA" sz="1500" noProof="0" dirty="0"/>
              <a:t> і </a:t>
            </a:r>
            <a:r>
              <a:rPr lang="ru-RU" altLang="uk-UA" sz="1500" noProof="0" dirty="0" err="1"/>
              <a:t>дисертацій</a:t>
            </a:r>
            <a:r>
              <a:rPr lang="ru-RU" altLang="uk-UA" sz="1500" noProof="0" dirty="0"/>
              <a:t>, </a:t>
            </a:r>
            <a:r>
              <a:rPr lang="ru-RU" altLang="uk-UA" sz="1500" noProof="0" dirty="0" err="1"/>
              <a:t>затвердженого</a:t>
            </a:r>
            <a:r>
              <a:rPr lang="ru-RU" altLang="uk-UA" sz="1500" noProof="0" dirty="0"/>
              <a:t> наказом МОН </a:t>
            </a:r>
            <a:r>
              <a:rPr lang="ru-RU" altLang="uk-UA" sz="1500" noProof="0" dirty="0" err="1"/>
              <a:t>України</a:t>
            </a:r>
            <a:r>
              <a:rPr lang="ru-RU" altLang="uk-UA" sz="1500" noProof="0" dirty="0"/>
              <a:t> </a:t>
            </a:r>
            <a:r>
              <a:rPr lang="ru-RU" altLang="uk-UA" sz="1500" noProof="0" dirty="0" err="1"/>
              <a:t>від</a:t>
            </a:r>
            <a:r>
              <a:rPr lang="ru-RU" altLang="uk-UA" sz="1500" noProof="0" dirty="0"/>
              <a:t> 24.03.2022  № 271, а </a:t>
            </a:r>
            <a:r>
              <a:rPr lang="ru-RU" altLang="uk-UA" sz="1500" b="1" noProof="0" dirty="0" err="1"/>
              <a:t>також</a:t>
            </a:r>
            <a:r>
              <a:rPr lang="ru-RU" altLang="uk-UA" sz="1500" b="1" noProof="0" dirty="0"/>
              <a:t> при </a:t>
            </a:r>
            <a:r>
              <a:rPr lang="ru-RU" altLang="uk-UA" sz="1500" b="1" noProof="0" dirty="0" err="1"/>
              <a:t>подальшому</a:t>
            </a:r>
            <a:r>
              <a:rPr lang="ru-RU" altLang="uk-UA" sz="1500" b="1" noProof="0" dirty="0"/>
              <a:t> </a:t>
            </a:r>
            <a:r>
              <a:rPr lang="ru-RU" altLang="uk-UA" sz="1500" b="1" noProof="0" dirty="0" err="1"/>
              <a:t>розповсюдження</a:t>
            </a:r>
            <a:r>
              <a:rPr lang="ru-RU" altLang="uk-UA" sz="1500" b="1" noProof="0" dirty="0"/>
              <a:t> </a:t>
            </a:r>
            <a:r>
              <a:rPr lang="ru-RU" altLang="uk-UA" sz="1500" b="1" noProof="0" dirty="0" err="1"/>
              <a:t>цих</a:t>
            </a:r>
            <a:r>
              <a:rPr lang="ru-RU" altLang="uk-UA" sz="1500" b="1" noProof="0" dirty="0"/>
              <a:t> </a:t>
            </a:r>
            <a:r>
              <a:rPr lang="ru-RU" altLang="uk-UA" sz="1500" b="1" noProof="0" dirty="0" err="1"/>
              <a:t>звітів</a:t>
            </a:r>
            <a:r>
              <a:rPr lang="ru-RU" altLang="uk-UA" sz="1500" b="1" noProof="0" dirty="0"/>
              <a:t> через </a:t>
            </a:r>
            <a:r>
              <a:rPr lang="ru-RU" altLang="uk-UA" sz="1500" b="1" noProof="0" dirty="0" err="1"/>
              <a:t>Національний</a:t>
            </a:r>
            <a:r>
              <a:rPr lang="ru-RU" altLang="uk-UA" sz="1500" b="1" noProof="0" dirty="0"/>
              <a:t> </a:t>
            </a:r>
            <a:r>
              <a:rPr lang="ru-RU" altLang="uk-UA" sz="1500" b="1" noProof="0" dirty="0" err="1"/>
              <a:t>репозитарій</a:t>
            </a:r>
            <a:r>
              <a:rPr lang="ru-RU" altLang="uk-UA" sz="1500" b="1" noProof="0" dirty="0"/>
              <a:t> </a:t>
            </a:r>
            <a:r>
              <a:rPr lang="ru-RU" altLang="uk-UA" sz="1500" b="1" noProof="0" dirty="0" err="1"/>
              <a:t>академічних</a:t>
            </a:r>
            <a:r>
              <a:rPr lang="ru-RU" altLang="uk-UA" sz="1500" b="1" noProof="0" dirty="0"/>
              <a:t> </a:t>
            </a:r>
            <a:r>
              <a:rPr lang="ru-RU" altLang="uk-UA" sz="1500" b="1" noProof="0" dirty="0" err="1"/>
              <a:t>текстів</a:t>
            </a:r>
            <a:r>
              <a:rPr lang="ru-RU" altLang="uk-UA" sz="1500" b="1" noProof="0" dirty="0"/>
              <a:t>.</a:t>
            </a:r>
          </a:p>
          <a:p>
            <a:pPr marL="342900" lvl="1" indent="-342900" algn="just" eaLnBrk="1" hangingPunct="1">
              <a:spcBef>
                <a:spcPts val="0"/>
              </a:spcBef>
              <a:spcAft>
                <a:spcPts val="1200"/>
              </a:spcAft>
              <a:buClr>
                <a:srgbClr val="FFC000"/>
              </a:buClr>
              <a:buSzPct val="100000"/>
              <a:buFont typeface="+mj-lt"/>
              <a:buAutoNum type="arabicPeriod" startAt="2"/>
              <a:defRPr/>
            </a:pPr>
            <a:r>
              <a:rPr lang="ru-RU" altLang="uk-UA" sz="1500" b="1" dirty="0"/>
              <a:t>Р</a:t>
            </a:r>
            <a:r>
              <a:rPr lang="ru-RU" altLang="uk-UA" sz="1500" b="1" noProof="0" dirty="0" err="1"/>
              <a:t>озміщення</a:t>
            </a:r>
            <a:r>
              <a:rPr lang="ru-RU" altLang="uk-UA" sz="1500" b="1" noProof="0" dirty="0"/>
              <a:t> </a:t>
            </a:r>
            <a:r>
              <a:rPr lang="ru-RU" altLang="uk-UA" sz="1500" b="1" noProof="0" dirty="0" err="1"/>
              <a:t>звітів</a:t>
            </a:r>
            <a:r>
              <a:rPr lang="ru-RU" altLang="uk-UA" sz="1500" b="1" noProof="0" dirty="0"/>
              <a:t> про </a:t>
            </a:r>
            <a:r>
              <a:rPr lang="ru-RU" altLang="uk-UA" sz="1500" b="1" noProof="0" dirty="0" err="1"/>
              <a:t>виконання</a:t>
            </a:r>
            <a:r>
              <a:rPr lang="ru-RU" altLang="uk-UA" sz="1500" b="1" noProof="0" dirty="0"/>
              <a:t> </a:t>
            </a:r>
            <a:r>
              <a:rPr lang="ru-RU" altLang="uk-UA" sz="1500" b="1" noProof="0" dirty="0" err="1"/>
              <a:t>досліджень</a:t>
            </a:r>
            <a:r>
              <a:rPr lang="ru-RU" altLang="uk-UA" sz="1500" b="1" noProof="0" dirty="0"/>
              <a:t>, </a:t>
            </a:r>
            <a:r>
              <a:rPr lang="ru-RU" altLang="uk-UA" sz="1500" b="1" noProof="0" dirty="0" err="1"/>
              <a:t>дисертацій</a:t>
            </a:r>
            <a:r>
              <a:rPr lang="ru-RU" altLang="uk-UA" sz="1500" b="1" noProof="0" dirty="0"/>
              <a:t> в </a:t>
            </a:r>
            <a:r>
              <a:rPr lang="ru-RU" altLang="uk-UA" sz="1500" b="1" noProof="0" dirty="0" err="1"/>
              <a:t>Національному</a:t>
            </a:r>
            <a:r>
              <a:rPr lang="ru-RU" altLang="uk-UA" sz="1500" b="1" noProof="0" dirty="0"/>
              <a:t> </a:t>
            </a:r>
            <a:r>
              <a:rPr lang="ru-RU" altLang="uk-UA" sz="1500" b="1" noProof="0" dirty="0" err="1"/>
              <a:t>репозитарії</a:t>
            </a:r>
            <a:r>
              <a:rPr lang="ru-RU" altLang="uk-UA" sz="1500" b="1" noProof="0" dirty="0"/>
              <a:t> </a:t>
            </a:r>
            <a:r>
              <a:rPr lang="ru-RU" altLang="uk-UA" sz="1500" b="1" noProof="0" dirty="0" err="1"/>
              <a:t>академічних</a:t>
            </a:r>
            <a:r>
              <a:rPr lang="ru-RU" altLang="uk-UA" sz="1500" b="1" noProof="0" dirty="0"/>
              <a:t> </a:t>
            </a:r>
            <a:r>
              <a:rPr lang="ru-RU" altLang="uk-UA" sz="1500" b="1" noProof="0" dirty="0" err="1"/>
              <a:t>текстів</a:t>
            </a:r>
            <a:r>
              <a:rPr lang="ru-RU" altLang="uk-UA" sz="1500" b="1" noProof="0" dirty="0"/>
              <a:t>, </a:t>
            </a:r>
            <a:r>
              <a:rPr lang="ru-RU" altLang="uk-UA" sz="1500" b="1" noProof="0" dirty="0" err="1"/>
              <a:t>інших</a:t>
            </a:r>
            <a:r>
              <a:rPr lang="ru-RU" altLang="uk-UA" sz="1500" b="1" noProof="0" dirty="0"/>
              <a:t> ресурсах </a:t>
            </a:r>
            <a:r>
              <a:rPr lang="ru-RU" altLang="uk-UA" sz="1500" b="1" noProof="0" dirty="0" err="1"/>
              <a:t>відкритого</a:t>
            </a:r>
            <a:r>
              <a:rPr lang="ru-RU" altLang="uk-UA" sz="1500" b="1" noProof="0" dirty="0"/>
              <a:t> доступу з </a:t>
            </a:r>
            <a:r>
              <a:rPr lang="ru-RU" altLang="uk-UA" sz="1500" b="1" noProof="0" dirty="0" err="1"/>
              <a:t>порушенням</a:t>
            </a:r>
            <a:r>
              <a:rPr lang="ru-RU" altLang="uk-UA" sz="1500" b="1" noProof="0" dirty="0"/>
              <a:t> </a:t>
            </a:r>
            <a:r>
              <a:rPr lang="ru-RU" altLang="uk-UA" sz="1500" b="1" noProof="0" dirty="0" err="1"/>
              <a:t>законодавства</a:t>
            </a:r>
            <a:r>
              <a:rPr lang="ru-RU" altLang="uk-UA" sz="1500" b="1" noProof="0" dirty="0"/>
              <a:t> про </a:t>
            </a:r>
            <a:r>
              <a:rPr lang="ru-RU" altLang="uk-UA" sz="1500" b="1" noProof="0" dirty="0" err="1"/>
              <a:t>авторське</a:t>
            </a:r>
            <a:r>
              <a:rPr lang="ru-RU" altLang="uk-UA" sz="1500" b="1" noProof="0" dirty="0"/>
              <a:t> право </a:t>
            </a:r>
            <a:r>
              <a:rPr lang="ru-RU" altLang="uk-UA" sz="1500" noProof="0" dirty="0"/>
              <a:t>без </a:t>
            </a:r>
            <a:r>
              <a:rPr lang="ru-RU" altLang="uk-UA" sz="1500" noProof="0" dirty="0" err="1"/>
              <a:t>укладання</a:t>
            </a:r>
            <a:r>
              <a:rPr lang="ru-RU" altLang="uk-UA" sz="1500" noProof="0" dirty="0"/>
              <a:t> </a:t>
            </a:r>
            <a:r>
              <a:rPr lang="ru-RU" altLang="uk-UA" sz="1500" noProof="0" dirty="0" err="1"/>
              <a:t>ліцензійних</a:t>
            </a:r>
            <a:r>
              <a:rPr lang="ru-RU" altLang="uk-UA" sz="1500" noProof="0" dirty="0"/>
              <a:t> </a:t>
            </a:r>
            <a:r>
              <a:rPr lang="ru-RU" altLang="uk-UA" sz="1500" noProof="0" dirty="0" err="1"/>
              <a:t>договорів</a:t>
            </a:r>
            <a:r>
              <a:rPr lang="ru-RU" altLang="uk-UA" sz="1500" noProof="0" dirty="0"/>
              <a:t> з </a:t>
            </a:r>
            <a:r>
              <a:rPr lang="ru-RU" altLang="uk-UA" sz="1500" noProof="0" dirty="0" err="1"/>
              <a:t>правовласниками</a:t>
            </a:r>
            <a:r>
              <a:rPr lang="ru-RU" altLang="uk-UA" sz="1500" dirty="0"/>
              <a:t>.</a:t>
            </a:r>
            <a:endParaRPr lang="ru-RU" altLang="uk-UA" sz="1500" noProof="0" dirty="0"/>
          </a:p>
          <a:p>
            <a:pPr lvl="1" eaLnBrk="1" hangingPunct="1">
              <a:spcBef>
                <a:spcPts val="0"/>
              </a:spcBef>
              <a:spcAft>
                <a:spcPts val="1200"/>
              </a:spcAft>
              <a:buClr>
                <a:srgbClr val="FFC000"/>
              </a:buClr>
              <a:buSzPct val="100000"/>
              <a:buFont typeface="Wingdings" pitchFamily="2" charset="2"/>
              <a:buChar char="Ø"/>
              <a:defRPr/>
            </a:pPr>
            <a:endParaRPr lang="en-GB" altLang="uk-UA" sz="1600" noProof="0" dirty="0"/>
          </a:p>
        </p:txBody>
      </p:sp>
    </p:spTree>
    <p:extLst>
      <p:ext uri="{BB962C8B-B14F-4D97-AF65-F5344CB8AC3E}">
        <p14:creationId xmlns:p14="http://schemas.microsoft.com/office/powerpoint/2010/main" val="318769550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548680"/>
            <a:ext cx="8229600" cy="648072"/>
          </a:xfrm>
        </p:spPr>
        <p:txBody>
          <a:bodyPr/>
          <a:lstStyle/>
          <a:p>
            <a:pPr algn="ctr" eaLnBrk="1" hangingPunct="1"/>
            <a:r>
              <a:rPr lang="uk-UA" altLang="uk-UA" sz="2400" b="1">
                <a:latin typeface="Arial" charset="0"/>
              </a:rPr>
              <a:t>Проблемні питання сфери відкритої науки</a:t>
            </a:r>
            <a:br>
              <a:rPr lang="uk-UA" altLang="uk-UA" sz="2400" b="1">
                <a:latin typeface="Arial" charset="0"/>
              </a:rPr>
            </a:br>
            <a:r>
              <a:rPr lang="uk-UA" altLang="uk-UA" sz="2400" b="1">
                <a:latin typeface="Arial" charset="0"/>
              </a:rPr>
              <a:t> в Україні</a:t>
            </a:r>
            <a:endParaRPr lang="uk-UA" altLang="uk-UA" sz="2400" b="1" noProof="0">
              <a:latin typeface="Arial" charset="0"/>
            </a:endParaRPr>
          </a:p>
        </p:txBody>
      </p:sp>
      <p:sp>
        <p:nvSpPr>
          <p:cNvPr id="4099" name="Rectangle 3"/>
          <p:cNvSpPr>
            <a:spLocks noGrp="1" noChangeArrowheads="1"/>
          </p:cNvSpPr>
          <p:nvPr>
            <p:ph type="body" idx="1"/>
          </p:nvPr>
        </p:nvSpPr>
        <p:spPr>
          <a:xfrm>
            <a:off x="457200" y="1484784"/>
            <a:ext cx="8229600" cy="5112568"/>
          </a:xfrm>
        </p:spPr>
        <p:txBody>
          <a:bodyPr/>
          <a:lstStyle/>
          <a:p>
            <a:pPr marL="57150" indent="0" algn="just" eaLnBrk="1" hangingPunct="1">
              <a:spcBef>
                <a:spcPts val="0"/>
              </a:spcBef>
              <a:spcAft>
                <a:spcPts val="800"/>
              </a:spcAft>
              <a:buClr>
                <a:schemeClr val="tx1"/>
              </a:buClr>
              <a:buSzPct val="100000"/>
              <a:buNone/>
              <a:defRPr/>
            </a:pPr>
            <a:r>
              <a:rPr lang="ru-RU" altLang="uk-UA" sz="1500" noProof="0" dirty="0"/>
              <a:t>5. </a:t>
            </a:r>
            <a:r>
              <a:rPr lang="uk-UA" altLang="uk-UA" sz="1500" b="1" dirty="0"/>
              <a:t>З</a:t>
            </a:r>
            <a:r>
              <a:rPr lang="uk-UA" altLang="uk-UA" sz="1500" b="1" noProof="0" dirty="0" err="1"/>
              <a:t>астосування</a:t>
            </a:r>
            <a:r>
              <a:rPr lang="uk-UA" altLang="uk-UA" sz="1500" b="1" noProof="0" dirty="0"/>
              <a:t> ліцензій відкритого доступу</a:t>
            </a:r>
            <a:r>
              <a:rPr lang="uk-UA" altLang="uk-UA" sz="1500" noProof="0" dirty="0"/>
              <a:t>. </a:t>
            </a:r>
          </a:p>
          <a:p>
            <a:pPr lvl="1" algn="just" eaLnBrk="1" hangingPunct="1">
              <a:spcBef>
                <a:spcPts val="0"/>
              </a:spcBef>
              <a:spcAft>
                <a:spcPts val="800"/>
              </a:spcAft>
              <a:buClr>
                <a:srgbClr val="FFC000"/>
              </a:buClr>
              <a:buSzPct val="100000"/>
              <a:buFont typeface="Wingdings" pitchFamily="2" charset="2"/>
              <a:buChar char="q"/>
              <a:defRPr/>
            </a:pPr>
            <a:r>
              <a:rPr lang="uk-UA" altLang="uk-UA" sz="1500" noProof="0" dirty="0"/>
              <a:t>Уникнення зловживань правами інтелектуальної власності та порушень авторського права, можливої генерації неоригінальних творів при застосуванні типів ліцензій </a:t>
            </a:r>
            <a:r>
              <a:rPr lang="en-GB" altLang="uk-UA" sz="1500" noProof="0" dirty="0"/>
              <a:t>Creative Commons. </a:t>
            </a:r>
            <a:r>
              <a:rPr lang="uk-UA" altLang="uk-UA" sz="1500" noProof="0" dirty="0"/>
              <a:t>що дозволяють створювати похідні твори (ліцензії </a:t>
            </a:r>
            <a:r>
              <a:rPr lang="en-GB" altLang="uk-UA" sz="1500" noProof="0" dirty="0"/>
              <a:t>CC-BY, CC-BY-SA, CC-BY-NC, CC-BY-NC-SA).</a:t>
            </a:r>
          </a:p>
          <a:p>
            <a:pPr lvl="1" algn="just" eaLnBrk="1" hangingPunct="1">
              <a:spcBef>
                <a:spcPts val="0"/>
              </a:spcBef>
              <a:spcAft>
                <a:spcPts val="800"/>
              </a:spcAft>
              <a:buClr>
                <a:srgbClr val="FFC000"/>
              </a:buClr>
              <a:buSzPct val="100000"/>
              <a:buFont typeface="Wingdings" pitchFamily="2" charset="2"/>
              <a:buChar char="q"/>
              <a:defRPr/>
            </a:pPr>
            <a:r>
              <a:rPr lang="uk-UA" altLang="uk-UA" sz="1500" noProof="0" dirty="0"/>
              <a:t>Застосування при відкритому доступі до наукових публікацій ліцензій </a:t>
            </a:r>
            <a:r>
              <a:rPr lang="en-GB" altLang="uk-UA" sz="1500" noProof="0" dirty="0"/>
              <a:t>CC-BY-ND, CC-BY-NC-ND</a:t>
            </a:r>
            <a:r>
              <a:rPr lang="uk-UA" altLang="uk-UA" sz="1500" noProof="0" dirty="0"/>
              <a:t>.  </a:t>
            </a:r>
          </a:p>
          <a:p>
            <a:pPr marL="0" lvl="1" indent="0" algn="just" eaLnBrk="1" hangingPunct="1">
              <a:spcBef>
                <a:spcPts val="0"/>
              </a:spcBef>
              <a:spcAft>
                <a:spcPts val="1200"/>
              </a:spcAft>
              <a:buClr>
                <a:srgbClr val="FFC000"/>
              </a:buClr>
              <a:buSzPct val="100000"/>
              <a:buNone/>
              <a:defRPr/>
            </a:pPr>
            <a:r>
              <a:rPr lang="ru-RU" altLang="uk-UA" sz="1500" noProof="0" dirty="0"/>
              <a:t>У </a:t>
            </a:r>
            <a:r>
              <a:rPr lang="ru-RU" altLang="uk-UA" sz="1500" noProof="0" dirty="0" err="1"/>
              <a:t>проєкті</a:t>
            </a:r>
            <a:r>
              <a:rPr lang="ru-RU" altLang="uk-UA" sz="1500" noProof="0" dirty="0"/>
              <a:t> Закону </a:t>
            </a:r>
            <a:r>
              <a:rPr lang="ru-RU" altLang="uk-UA" sz="1500" noProof="0" dirty="0" err="1"/>
              <a:t>щодо</a:t>
            </a:r>
            <a:r>
              <a:rPr lang="ru-RU" altLang="uk-UA" sz="1500" noProof="0" dirty="0"/>
              <a:t> </a:t>
            </a:r>
            <a:r>
              <a:rPr lang="ru-RU" altLang="uk-UA" sz="1500" noProof="0" dirty="0" err="1"/>
              <a:t>відкритої</a:t>
            </a:r>
            <a:r>
              <a:rPr lang="ru-RU" altLang="uk-UA" sz="1500" noProof="0" dirty="0"/>
              <a:t> науки </a:t>
            </a:r>
            <a:r>
              <a:rPr lang="ru-RU" altLang="uk-UA" sz="1500" noProof="0" dirty="0" err="1"/>
              <a:t>було</a:t>
            </a:r>
            <a:r>
              <a:rPr lang="ru-RU" altLang="uk-UA" sz="1500" noProof="0" dirty="0"/>
              <a:t> </a:t>
            </a:r>
            <a:r>
              <a:rPr lang="ru-RU" altLang="uk-UA" sz="1500" noProof="0" dirty="0" err="1"/>
              <a:t>запропоновано</a:t>
            </a:r>
            <a:r>
              <a:rPr lang="ru-RU" altLang="uk-UA" sz="1500" noProof="0" dirty="0"/>
              <a:t> ввести в </a:t>
            </a:r>
            <a:r>
              <a:rPr lang="ru-RU" altLang="uk-UA" sz="1500" noProof="0" dirty="0" err="1"/>
              <a:t>Україні</a:t>
            </a:r>
            <a:r>
              <a:rPr lang="ru-RU" altLang="uk-UA" sz="1500" noProof="0" dirty="0"/>
              <a:t> для </a:t>
            </a:r>
            <a:r>
              <a:rPr lang="ru-RU" altLang="uk-UA" sz="1500" noProof="0" dirty="0" err="1"/>
              <a:t>застосування</a:t>
            </a:r>
            <a:r>
              <a:rPr lang="ru-RU" altLang="uk-UA" sz="1500" noProof="0" dirty="0"/>
              <a:t> </a:t>
            </a:r>
            <a:r>
              <a:rPr lang="ru-RU" altLang="uk-UA" sz="1500" noProof="0" dirty="0" err="1"/>
              <a:t>єдину</a:t>
            </a:r>
            <a:r>
              <a:rPr lang="ru-RU" altLang="uk-UA" sz="1500" noProof="0" dirty="0"/>
              <a:t> </a:t>
            </a:r>
            <a:r>
              <a:rPr lang="ru-RU" altLang="uk-UA" sz="1500" noProof="0" dirty="0" err="1"/>
              <a:t>ліцензію</a:t>
            </a:r>
            <a:r>
              <a:rPr lang="ru-RU" altLang="uk-UA" sz="1500" noProof="0" dirty="0"/>
              <a:t> СС – СС </a:t>
            </a:r>
            <a:r>
              <a:rPr lang="en-GB" altLang="uk-UA" sz="1500" noProof="0" dirty="0"/>
              <a:t>BY 4.0, </a:t>
            </a:r>
            <a:r>
              <a:rPr lang="ru-RU" altLang="uk-UA" sz="1500" noProof="0" dirty="0" err="1"/>
              <a:t>що</a:t>
            </a:r>
            <a:r>
              <a:rPr lang="ru-RU" altLang="uk-UA" sz="1500" noProof="0" dirty="0"/>
              <a:t> не </a:t>
            </a:r>
            <a:r>
              <a:rPr lang="ru-RU" altLang="uk-UA" sz="1500" noProof="0" dirty="0" err="1"/>
              <a:t>було</a:t>
            </a:r>
            <a:r>
              <a:rPr lang="ru-RU" altLang="uk-UA" sz="1500" noProof="0" dirty="0"/>
              <a:t> </a:t>
            </a:r>
            <a:r>
              <a:rPr lang="ru-RU" altLang="uk-UA" sz="1500" noProof="0" dirty="0" err="1"/>
              <a:t>підтримано</a:t>
            </a:r>
            <a:r>
              <a:rPr lang="ru-RU" altLang="uk-UA" sz="1500" noProof="0" dirty="0"/>
              <a:t>. </a:t>
            </a:r>
            <a:r>
              <a:rPr lang="ru-RU" altLang="uk-UA" sz="1500" noProof="0" dirty="0" err="1"/>
              <a:t>Вказані</a:t>
            </a:r>
            <a:r>
              <a:rPr lang="ru-RU" altLang="uk-UA" sz="1500" noProof="0" dirty="0"/>
              <a:t> </a:t>
            </a:r>
            <a:r>
              <a:rPr lang="ru-RU" altLang="uk-UA" sz="1500" noProof="0" dirty="0" err="1"/>
              <a:t>положення</a:t>
            </a:r>
            <a:r>
              <a:rPr lang="ru-RU" altLang="uk-UA" sz="1500" noProof="0" dirty="0"/>
              <a:t> не </a:t>
            </a:r>
            <a:r>
              <a:rPr lang="ru-RU" altLang="uk-UA" sz="1500" noProof="0" dirty="0" err="1"/>
              <a:t>відповідали</a:t>
            </a:r>
            <a:r>
              <a:rPr lang="ru-RU" altLang="uk-UA" sz="1500" noProof="0" dirty="0"/>
              <a:t> </a:t>
            </a:r>
            <a:r>
              <a:rPr lang="ru-RU" altLang="uk-UA" sz="1500" noProof="0" dirty="0" err="1"/>
              <a:t>законодавчій</a:t>
            </a:r>
            <a:r>
              <a:rPr lang="ru-RU" altLang="uk-UA" sz="1500" noProof="0" dirty="0"/>
              <a:t> </a:t>
            </a:r>
            <a:r>
              <a:rPr lang="ru-RU" altLang="uk-UA" sz="1500" noProof="0" dirty="0" err="1"/>
              <a:t>практиці</a:t>
            </a:r>
            <a:r>
              <a:rPr lang="ru-RU" altLang="uk-UA" sz="1500" noProof="0" dirty="0"/>
              <a:t> ЄС та держав — </a:t>
            </a:r>
            <a:r>
              <a:rPr lang="ru-RU" altLang="uk-UA" sz="1500" noProof="0" dirty="0" err="1"/>
              <a:t>членів</a:t>
            </a:r>
            <a:r>
              <a:rPr lang="ru-RU" altLang="uk-UA" sz="1500" noProof="0" dirty="0"/>
              <a:t> ЄС, </a:t>
            </a:r>
            <a:r>
              <a:rPr lang="ru-RU" altLang="uk-UA" sz="1500" noProof="0" dirty="0" err="1"/>
              <a:t>суперечили</a:t>
            </a:r>
            <a:r>
              <a:rPr lang="ru-RU" altLang="uk-UA" sz="1500" noProof="0" dirty="0"/>
              <a:t> принципам </a:t>
            </a:r>
            <a:r>
              <a:rPr lang="ru-RU" altLang="uk-UA" sz="1500" noProof="0" dirty="0" err="1"/>
              <a:t>свободи</a:t>
            </a:r>
            <a:r>
              <a:rPr lang="ru-RU" altLang="uk-UA" sz="1500" noProof="0" dirty="0"/>
              <a:t> </a:t>
            </a:r>
            <a:r>
              <a:rPr lang="ru-RU" altLang="uk-UA" sz="1500" noProof="0" dirty="0" err="1"/>
              <a:t>укладання</a:t>
            </a:r>
            <a:r>
              <a:rPr lang="ru-RU" altLang="uk-UA" sz="1500" noProof="0" dirty="0"/>
              <a:t> договору, </a:t>
            </a:r>
            <a:r>
              <a:rPr lang="ru-RU" altLang="uk-UA" sz="1500" noProof="0" dirty="0" err="1"/>
              <a:t>визначеного</a:t>
            </a:r>
            <a:r>
              <a:rPr lang="ru-RU" altLang="uk-UA" sz="1500" noProof="0" dirty="0"/>
              <a:t> ЦК </a:t>
            </a:r>
            <a:r>
              <a:rPr lang="ru-RU" altLang="uk-UA" sz="1500" noProof="0" dirty="0" err="1"/>
              <a:t>України</a:t>
            </a:r>
            <a:r>
              <a:rPr lang="ru-RU" altLang="uk-UA" sz="1500" noProof="0" dirty="0"/>
              <a:t>. </a:t>
            </a:r>
          </a:p>
          <a:p>
            <a:pPr marL="0" lvl="1" indent="0" algn="just" eaLnBrk="1" hangingPunct="1">
              <a:spcBef>
                <a:spcPts val="0"/>
              </a:spcBef>
              <a:spcAft>
                <a:spcPts val="1200"/>
              </a:spcAft>
              <a:buClr>
                <a:srgbClr val="FFC000"/>
              </a:buClr>
              <a:buSzPct val="100000"/>
              <a:buNone/>
              <a:defRPr/>
            </a:pPr>
            <a:r>
              <a:rPr lang="uk-UA" altLang="uk-UA" sz="1500" b="1" dirty="0"/>
              <a:t>ЄС</a:t>
            </a:r>
            <a:r>
              <a:rPr lang="uk-UA" altLang="uk-UA" sz="1500" dirty="0"/>
              <a:t>. Додаток 5 до </a:t>
            </a:r>
            <a:r>
              <a:rPr lang="uk-UA" altLang="uk-UA" sz="1500" i="1" dirty="0"/>
              <a:t>Модельної грантової угоди РП </a:t>
            </a:r>
            <a:r>
              <a:rPr lang="uk-UA" altLang="uk-UA" sz="1500" dirty="0"/>
              <a:t>Горизонт </a:t>
            </a:r>
            <a:r>
              <a:rPr lang="uk-UA" altLang="uk-UA" sz="1500" dirty="0" smtClean="0"/>
              <a:t>Європа містить такі правили застосування ліцензій СС: </a:t>
            </a:r>
            <a:r>
              <a:rPr lang="en-GB" altLang="uk-UA" sz="1500" dirty="0"/>
              <a:t>published version of article or the final peer-reviewed manuscript: latest available version of CC BY or a licence with equivalent rights. </a:t>
            </a:r>
            <a:r>
              <a:rPr lang="en-GB" altLang="uk-UA" sz="1500" dirty="0" smtClean="0"/>
              <a:t>Monographs </a:t>
            </a:r>
            <a:r>
              <a:rPr lang="en-GB" altLang="uk-UA" sz="1500" dirty="0"/>
              <a:t>and other long-text formats, the licence may exclude commercial uses and derivative works (e.g. CC BY-NC, CC BY-ND). Metadata – CC 0 or equivalent. Data: CC BY or CC 0 or a licence with equivalent rights.</a:t>
            </a:r>
            <a:endParaRPr lang="ru-RU" altLang="uk-UA" sz="1600" dirty="0"/>
          </a:p>
          <a:p>
            <a:pPr marL="0" lvl="1" indent="0" algn="just" eaLnBrk="1" hangingPunct="1">
              <a:spcBef>
                <a:spcPts val="0"/>
              </a:spcBef>
              <a:spcAft>
                <a:spcPts val="900"/>
              </a:spcAft>
              <a:buClr>
                <a:srgbClr val="FFC000"/>
              </a:buClr>
              <a:buSzPct val="100000"/>
              <a:buNone/>
              <a:defRPr/>
            </a:pPr>
            <a:endParaRPr lang="ru-RU" altLang="uk-UA" sz="1600" noProof="0" dirty="0"/>
          </a:p>
          <a:p>
            <a:pPr marL="0" lvl="1" indent="0" algn="just" eaLnBrk="1" hangingPunct="1">
              <a:spcBef>
                <a:spcPts val="0"/>
              </a:spcBef>
              <a:spcAft>
                <a:spcPts val="900"/>
              </a:spcAft>
              <a:buClr>
                <a:srgbClr val="FFC000"/>
              </a:buClr>
              <a:buSzPct val="100000"/>
              <a:buNone/>
              <a:defRPr/>
            </a:pPr>
            <a:endParaRPr lang="ru-RU" altLang="uk-UA" sz="1600" dirty="0"/>
          </a:p>
          <a:p>
            <a:pPr lvl="1" eaLnBrk="1" hangingPunct="1">
              <a:spcBef>
                <a:spcPts val="0"/>
              </a:spcBef>
              <a:spcAft>
                <a:spcPts val="1200"/>
              </a:spcAft>
              <a:buClr>
                <a:srgbClr val="FFC000"/>
              </a:buClr>
              <a:buSzPct val="100000"/>
              <a:buFont typeface="Wingdings" pitchFamily="2" charset="2"/>
              <a:buChar char="Ø"/>
              <a:defRPr/>
            </a:pPr>
            <a:endParaRPr lang="en-GB" altLang="uk-UA" sz="1600" noProof="0" dirty="0"/>
          </a:p>
        </p:txBody>
      </p:sp>
    </p:spTree>
    <p:extLst>
      <p:ext uri="{BB962C8B-B14F-4D97-AF65-F5344CB8AC3E}">
        <p14:creationId xmlns:p14="http://schemas.microsoft.com/office/powerpoint/2010/main" val="2562388260"/>
      </p:ext>
    </p:extLst>
  </p:cSld>
  <p:clrMapOvr>
    <a:masterClrMapping/>
  </p:clrMapOvr>
  <p:transition/>
</p:sld>
</file>

<file path=ppt/theme/theme1.xml><?xml version="1.0" encoding="utf-8"?>
<a:theme xmlns:a="http://schemas.openxmlformats.org/drawingml/2006/main" name="Уровень">
  <a:themeElements>
    <a:clrScheme name="Уровень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fontScheme name="Уровень">
      <a:majorFont>
        <a:latin typeface="Garamond"/>
        <a:ea typeface=""/>
        <a:cs typeface="Arial"/>
      </a:majorFont>
      <a:minorFont>
        <a:latin typeface="Verdana"/>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Уровень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Уровень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Уровень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Уровень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Уровень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Уровень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Уровень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Уровень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Level</Template>
  <TotalTime>1295</TotalTime>
  <Words>2435</Words>
  <Application>Microsoft Office PowerPoint</Application>
  <PresentationFormat>Экран (4:3)</PresentationFormat>
  <Paragraphs>140</Paragraphs>
  <Slides>16</Slides>
  <Notes>16</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Уровень</vt:lpstr>
      <vt:lpstr> Питання законодавчого регулювання відкритої науки в Україні</vt:lpstr>
      <vt:lpstr>Зміст</vt:lpstr>
      <vt:lpstr>Засоби впливу на розвиток відкритої науки в ЄС</vt:lpstr>
      <vt:lpstr>Засоби впливу на розвиток відкритої науки в ЄС</vt:lpstr>
      <vt:lpstr>Питання політичних документів та актів ЄС щодо ВН</vt:lpstr>
      <vt:lpstr>Гармонізація з актами ЄС</vt:lpstr>
      <vt:lpstr>Проблемні питання сфери відкритої науки  в Україні</vt:lpstr>
      <vt:lpstr>Проблемні питання сфери відкритої науки  в Україні</vt:lpstr>
      <vt:lpstr>Проблемні питання сфери відкритої науки  в Україні</vt:lpstr>
      <vt:lpstr>Проблемні питання сфери відкритої науки  в Україні</vt:lpstr>
      <vt:lpstr>Відкрита наука в НАН України: 2022 – 2025 рр.</vt:lpstr>
      <vt:lpstr>Нормативне забезпечення відкритої науки в НАН України</vt:lpstr>
      <vt:lpstr>Нормативне забезпечення відкритої науки в НАН України</vt:lpstr>
      <vt:lpstr>Заключення</vt:lpstr>
      <vt:lpstr>Заключення</vt:lpstr>
      <vt:lpstr>Література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Зведениий індекс інновацій країн ЄС, України Інноваційна Україна 2020: національна доповідь / за заг.ред. В.М. Гейця та ін.; НАН України. ― К., 2015.</dc:title>
  <dc:creator>Капица</dc:creator>
  <cp:lastModifiedBy>Капіца Юрій Михайлович</cp:lastModifiedBy>
  <cp:revision>281</cp:revision>
  <cp:lastPrinted>2025-10-20T10:06:59Z</cp:lastPrinted>
  <dcterms:created xsi:type="dcterms:W3CDTF">2016-04-12T06:03:21Z</dcterms:created>
  <dcterms:modified xsi:type="dcterms:W3CDTF">2025-10-20T10:31:06Z</dcterms:modified>
</cp:coreProperties>
</file>