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544" r:id="rId3"/>
    <p:sldId id="770" r:id="rId4"/>
    <p:sldId id="257" r:id="rId5"/>
    <p:sldId id="769" r:id="rId6"/>
    <p:sldId id="774" r:id="rId7"/>
    <p:sldId id="2756" r:id="rId8"/>
    <p:sldId id="775" r:id="rId9"/>
    <p:sldId id="25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4AB"/>
    <a:srgbClr val="13A74F"/>
    <a:srgbClr val="F58220"/>
    <a:srgbClr val="0067AC"/>
    <a:srgbClr val="8A6BAF"/>
    <a:srgbClr val="939598"/>
    <a:srgbClr val="BBC545"/>
    <a:srgbClr val="DA3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3883" autoAdjust="0"/>
  </p:normalViewPr>
  <p:slideViewPr>
    <p:cSldViewPr snapToGrid="0">
      <p:cViewPr varScale="1">
        <p:scale>
          <a:sx n="74" d="100"/>
          <a:sy n="74" d="100"/>
        </p:scale>
        <p:origin x="3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916F5-F8BE-4380-A64B-500744DB2E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0CA830-6871-4962-9D54-21AE43A4B5B8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/>
            <a:t>01</a:t>
          </a:r>
        </a:p>
        <a:p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European</a:t>
          </a:r>
          <a:r>
            <a:rPr lang="cs-CZ" dirty="0"/>
            <a:t> </a:t>
          </a:r>
          <a:r>
            <a:rPr lang="cs-CZ" dirty="0" err="1"/>
            <a:t>Strategy</a:t>
          </a:r>
          <a:r>
            <a:rPr lang="cs-CZ" dirty="0"/>
            <a:t> </a:t>
          </a:r>
          <a:r>
            <a:rPr lang="cs-CZ" dirty="0" err="1"/>
            <a:t>Forum</a:t>
          </a:r>
          <a:r>
            <a:rPr lang="cs-CZ" dirty="0"/>
            <a:t> on </a:t>
          </a:r>
          <a:r>
            <a:rPr lang="cs-CZ" dirty="0" err="1"/>
            <a:t>Research</a:t>
          </a:r>
          <a:r>
            <a:rPr lang="cs-CZ" dirty="0"/>
            <a:t> </a:t>
          </a:r>
          <a:r>
            <a:rPr lang="cs-CZ" dirty="0" err="1"/>
            <a:t>Infrastructures</a:t>
          </a:r>
          <a:r>
            <a:rPr lang="cs-CZ" dirty="0"/>
            <a:t> (ESFRI) </a:t>
          </a:r>
          <a:r>
            <a:rPr lang="cs-CZ" dirty="0" err="1"/>
            <a:t>plays</a:t>
          </a:r>
          <a:r>
            <a:rPr lang="cs-CZ" dirty="0"/>
            <a:t> a </a:t>
          </a:r>
          <a:r>
            <a:rPr lang="cs-CZ" dirty="0" err="1"/>
            <a:t>crucial</a:t>
          </a:r>
          <a:r>
            <a:rPr lang="cs-CZ" dirty="0"/>
            <a:t> role as a </a:t>
          </a:r>
          <a:r>
            <a:rPr lang="cs-CZ" dirty="0" err="1"/>
            <a:t>policy</a:t>
          </a:r>
          <a:r>
            <a:rPr lang="cs-CZ" dirty="0"/>
            <a:t> </a:t>
          </a:r>
          <a:r>
            <a:rPr lang="cs-CZ" dirty="0" err="1"/>
            <a:t>advisory</a:t>
          </a:r>
          <a:r>
            <a:rPr lang="cs-CZ" dirty="0"/>
            <a:t> body </a:t>
          </a:r>
          <a:r>
            <a:rPr lang="cs-CZ" dirty="0" err="1"/>
            <a:t>within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European</a:t>
          </a:r>
          <a:r>
            <a:rPr lang="cs-CZ" dirty="0"/>
            <a:t> Union. ESFRI </a:t>
          </a:r>
          <a:r>
            <a:rPr lang="cs-CZ" dirty="0" err="1"/>
            <a:t>was</a:t>
          </a:r>
          <a:r>
            <a:rPr lang="cs-CZ" dirty="0"/>
            <a:t> </a:t>
          </a:r>
          <a:r>
            <a:rPr lang="cs-CZ" dirty="0" err="1"/>
            <a:t>established</a:t>
          </a:r>
          <a:r>
            <a:rPr lang="cs-CZ" dirty="0"/>
            <a:t> in 2002 to </a:t>
          </a:r>
          <a:r>
            <a:rPr lang="cs-CZ" dirty="0" err="1"/>
            <a:t>develop</a:t>
          </a:r>
          <a:r>
            <a:rPr lang="cs-CZ" dirty="0"/>
            <a:t> a </a:t>
          </a:r>
          <a:r>
            <a:rPr lang="cs-CZ" dirty="0" err="1"/>
            <a:t>coherent</a:t>
          </a:r>
          <a:r>
            <a:rPr lang="cs-CZ" dirty="0"/>
            <a:t> and </a:t>
          </a:r>
          <a:r>
            <a:rPr lang="cs-CZ" dirty="0" err="1"/>
            <a:t>strategy-driven</a:t>
          </a:r>
          <a:r>
            <a:rPr lang="cs-CZ" dirty="0"/>
            <a:t> </a:t>
          </a:r>
          <a:r>
            <a:rPr lang="cs-CZ" dirty="0" err="1"/>
            <a:t>approach</a:t>
          </a:r>
          <a:r>
            <a:rPr lang="cs-CZ" dirty="0"/>
            <a:t> to </a:t>
          </a:r>
          <a:r>
            <a:rPr lang="cs-CZ" dirty="0" err="1"/>
            <a:t>research</a:t>
          </a:r>
          <a:r>
            <a:rPr lang="cs-CZ" dirty="0"/>
            <a:t> </a:t>
          </a:r>
          <a:r>
            <a:rPr lang="cs-CZ" dirty="0" err="1"/>
            <a:t>infrastructures</a:t>
          </a:r>
          <a:r>
            <a:rPr lang="cs-CZ" dirty="0"/>
            <a:t> in </a:t>
          </a:r>
          <a:r>
            <a:rPr lang="cs-CZ" dirty="0" err="1"/>
            <a:t>Europe</a:t>
          </a:r>
          <a:r>
            <a:rPr lang="cs-CZ" dirty="0"/>
            <a:t>. </a:t>
          </a:r>
        </a:p>
      </dgm:t>
    </dgm:pt>
    <dgm:pt modelId="{5D17610E-8455-48E7-BCFC-2A259C93F5E0}" type="parTrans" cxnId="{9571DAF9-E794-4A51-A564-864A05ADA4E0}">
      <dgm:prSet/>
      <dgm:spPr/>
      <dgm:t>
        <a:bodyPr/>
        <a:lstStyle/>
        <a:p>
          <a:endParaRPr lang="cs-CZ"/>
        </a:p>
      </dgm:t>
    </dgm:pt>
    <dgm:pt modelId="{B7B30493-9DF0-437B-AE22-185D52C19C12}" type="sibTrans" cxnId="{9571DAF9-E794-4A51-A564-864A05ADA4E0}">
      <dgm:prSet/>
      <dgm:spPr/>
      <dgm:t>
        <a:bodyPr/>
        <a:lstStyle/>
        <a:p>
          <a:endParaRPr lang="cs-CZ"/>
        </a:p>
      </dgm:t>
    </dgm:pt>
    <dgm:pt modelId="{51771A4A-7503-491C-8A6E-775B39D32F38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/>
            <a:t>02</a:t>
          </a:r>
        </a:p>
        <a:p>
          <a:r>
            <a:rPr lang="cs-CZ" dirty="0"/>
            <a:t>ESFRI </a:t>
          </a:r>
          <a:r>
            <a:rPr lang="cs-CZ" dirty="0" err="1"/>
            <a:t>acts</a:t>
          </a:r>
          <a:r>
            <a:rPr lang="cs-CZ" dirty="0"/>
            <a:t> as a </a:t>
          </a:r>
          <a:r>
            <a:rPr lang="cs-CZ" dirty="0" err="1"/>
            <a:t>central</a:t>
          </a:r>
          <a:r>
            <a:rPr lang="cs-CZ" dirty="0"/>
            <a:t> </a:t>
          </a:r>
          <a:r>
            <a:rPr lang="cs-CZ" dirty="0" err="1"/>
            <a:t>platform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strategic</a:t>
          </a:r>
          <a:r>
            <a:rPr lang="cs-CZ" dirty="0"/>
            <a:t> </a:t>
          </a:r>
          <a:r>
            <a:rPr lang="cs-CZ" dirty="0" err="1"/>
            <a:t>thinking</a:t>
          </a:r>
          <a:r>
            <a:rPr lang="cs-CZ" dirty="0"/>
            <a:t> and </a:t>
          </a:r>
          <a:r>
            <a:rPr lang="cs-CZ" dirty="0" err="1"/>
            <a:t>collaboration</a:t>
          </a:r>
          <a:r>
            <a:rPr lang="cs-CZ" dirty="0"/>
            <a:t>, </a:t>
          </a:r>
          <a:r>
            <a:rPr lang="cs-CZ" dirty="0" err="1"/>
            <a:t>guiding</a:t>
          </a:r>
          <a:r>
            <a:rPr lang="cs-CZ" dirty="0"/>
            <a:t>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development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research</a:t>
          </a:r>
          <a:r>
            <a:rPr lang="cs-CZ" dirty="0"/>
            <a:t> </a:t>
          </a:r>
          <a:r>
            <a:rPr lang="cs-CZ" dirty="0" err="1"/>
            <a:t>infrastructures</a:t>
          </a:r>
          <a:r>
            <a:rPr lang="cs-CZ" dirty="0"/>
            <a:t> in </a:t>
          </a:r>
          <a:r>
            <a:rPr lang="cs-CZ" dirty="0" err="1"/>
            <a:t>Europe</a:t>
          </a:r>
          <a:r>
            <a:rPr lang="cs-CZ" dirty="0"/>
            <a:t> and </a:t>
          </a:r>
          <a:r>
            <a:rPr lang="cs-CZ" dirty="0" err="1"/>
            <a:t>contributing</a:t>
          </a:r>
          <a:r>
            <a:rPr lang="cs-CZ" dirty="0"/>
            <a:t> to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region's</a:t>
          </a:r>
          <a:r>
            <a:rPr lang="cs-CZ" dirty="0"/>
            <a:t> </a:t>
          </a:r>
          <a:r>
            <a:rPr lang="cs-CZ" dirty="0" err="1"/>
            <a:t>competitiveness</a:t>
          </a:r>
          <a:r>
            <a:rPr lang="cs-CZ" dirty="0"/>
            <a:t> in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global</a:t>
          </a:r>
          <a:r>
            <a:rPr lang="cs-CZ" dirty="0"/>
            <a:t> </a:t>
          </a:r>
          <a:r>
            <a:rPr lang="cs-CZ" dirty="0" err="1"/>
            <a:t>scientific</a:t>
          </a:r>
          <a:r>
            <a:rPr lang="cs-CZ" dirty="0"/>
            <a:t> </a:t>
          </a:r>
          <a:r>
            <a:rPr lang="cs-CZ" dirty="0" err="1"/>
            <a:t>landscape</a:t>
          </a:r>
          <a:r>
            <a:rPr lang="cs-CZ" dirty="0"/>
            <a:t>.</a:t>
          </a:r>
        </a:p>
      </dgm:t>
    </dgm:pt>
    <dgm:pt modelId="{759549DB-ECBA-463C-B07C-EC9B8F88D570}" type="parTrans" cxnId="{7E93DBBF-7990-44E9-9FD2-77A3AB23DBB8}">
      <dgm:prSet/>
      <dgm:spPr/>
      <dgm:t>
        <a:bodyPr/>
        <a:lstStyle/>
        <a:p>
          <a:endParaRPr lang="cs-CZ"/>
        </a:p>
      </dgm:t>
    </dgm:pt>
    <dgm:pt modelId="{B714F2DE-89A8-4515-B530-D3AB6AE54D7B}" type="sibTrans" cxnId="{7E93DBBF-7990-44E9-9FD2-77A3AB23DBB8}">
      <dgm:prSet/>
      <dgm:spPr/>
      <dgm:t>
        <a:bodyPr/>
        <a:lstStyle/>
        <a:p>
          <a:endParaRPr lang="cs-CZ"/>
        </a:p>
      </dgm:t>
    </dgm:pt>
    <dgm:pt modelId="{C909D3D1-EF6C-437B-A3CC-E4839090A09E}" type="pres">
      <dgm:prSet presAssocID="{A19916F5-F8BE-4380-A64B-500744DB2EF4}" presName="diagram" presStyleCnt="0">
        <dgm:presLayoutVars>
          <dgm:dir/>
          <dgm:resizeHandles val="exact"/>
        </dgm:presLayoutVars>
      </dgm:prSet>
      <dgm:spPr/>
    </dgm:pt>
    <dgm:pt modelId="{0AA27E65-34A1-4ADF-998E-8FEB34475C2B}" type="pres">
      <dgm:prSet presAssocID="{070CA830-6871-4962-9D54-21AE43A4B5B8}" presName="node" presStyleLbl="node1" presStyleIdx="0" presStyleCnt="2" custLinFactNeighborX="-26" custLinFactNeighborY="-22288">
        <dgm:presLayoutVars>
          <dgm:bulletEnabled val="1"/>
        </dgm:presLayoutVars>
      </dgm:prSet>
      <dgm:spPr/>
    </dgm:pt>
    <dgm:pt modelId="{E7AFA9B5-852A-475C-8C6D-829F687BE10B}" type="pres">
      <dgm:prSet presAssocID="{B7B30493-9DF0-437B-AE22-185D52C19C12}" presName="sibTrans" presStyleCnt="0"/>
      <dgm:spPr/>
    </dgm:pt>
    <dgm:pt modelId="{0C3AC549-316B-47CA-AB99-37B5C5145520}" type="pres">
      <dgm:prSet presAssocID="{51771A4A-7503-491C-8A6E-775B39D32F38}" presName="node" presStyleLbl="node1" presStyleIdx="1" presStyleCnt="2" custLinFactY="-16758" custLinFactNeighborX="30052" custLinFactNeighborY="-100000">
        <dgm:presLayoutVars>
          <dgm:bulletEnabled val="1"/>
        </dgm:presLayoutVars>
      </dgm:prSet>
      <dgm:spPr/>
    </dgm:pt>
  </dgm:ptLst>
  <dgm:cxnLst>
    <dgm:cxn modelId="{8D4F3A1E-EEBE-4D5E-AD28-0C8B1A8E4035}" type="presOf" srcId="{A19916F5-F8BE-4380-A64B-500744DB2EF4}" destId="{C909D3D1-EF6C-437B-A3CC-E4839090A09E}" srcOrd="0" destOrd="0" presId="urn:microsoft.com/office/officeart/2005/8/layout/default"/>
    <dgm:cxn modelId="{5D3A3735-E83C-4669-9A38-19E6BB368930}" type="presOf" srcId="{070CA830-6871-4962-9D54-21AE43A4B5B8}" destId="{0AA27E65-34A1-4ADF-998E-8FEB34475C2B}" srcOrd="0" destOrd="0" presId="urn:microsoft.com/office/officeart/2005/8/layout/default"/>
    <dgm:cxn modelId="{1A31CB6D-159E-426A-8C23-F35202D773D4}" type="presOf" srcId="{51771A4A-7503-491C-8A6E-775B39D32F38}" destId="{0C3AC549-316B-47CA-AB99-37B5C5145520}" srcOrd="0" destOrd="0" presId="urn:microsoft.com/office/officeart/2005/8/layout/default"/>
    <dgm:cxn modelId="{7E93DBBF-7990-44E9-9FD2-77A3AB23DBB8}" srcId="{A19916F5-F8BE-4380-A64B-500744DB2EF4}" destId="{51771A4A-7503-491C-8A6E-775B39D32F38}" srcOrd="1" destOrd="0" parTransId="{759549DB-ECBA-463C-B07C-EC9B8F88D570}" sibTransId="{B714F2DE-89A8-4515-B530-D3AB6AE54D7B}"/>
    <dgm:cxn modelId="{9571DAF9-E794-4A51-A564-864A05ADA4E0}" srcId="{A19916F5-F8BE-4380-A64B-500744DB2EF4}" destId="{070CA830-6871-4962-9D54-21AE43A4B5B8}" srcOrd="0" destOrd="0" parTransId="{5D17610E-8455-48E7-BCFC-2A259C93F5E0}" sibTransId="{B7B30493-9DF0-437B-AE22-185D52C19C12}"/>
    <dgm:cxn modelId="{75293BF7-0E1F-457D-84D6-FEFC47DB04DC}" type="presParOf" srcId="{C909D3D1-EF6C-437B-A3CC-E4839090A09E}" destId="{0AA27E65-34A1-4ADF-998E-8FEB34475C2B}" srcOrd="0" destOrd="0" presId="urn:microsoft.com/office/officeart/2005/8/layout/default"/>
    <dgm:cxn modelId="{00C93D70-989A-4507-B3AA-24B1BF1205AB}" type="presParOf" srcId="{C909D3D1-EF6C-437B-A3CC-E4839090A09E}" destId="{E7AFA9B5-852A-475C-8C6D-829F687BE10B}" srcOrd="1" destOrd="0" presId="urn:microsoft.com/office/officeart/2005/8/layout/default"/>
    <dgm:cxn modelId="{57629A9A-3B9B-44B0-9B97-5F2B2E9347FC}" type="presParOf" srcId="{C909D3D1-EF6C-437B-A3CC-E4839090A09E}" destId="{0C3AC549-316B-47CA-AB99-37B5C514552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27E65-34A1-4ADF-998E-8FEB34475C2B}">
      <dsp:nvSpPr>
        <dsp:cNvPr id="0" name=""/>
        <dsp:cNvSpPr/>
      </dsp:nvSpPr>
      <dsp:spPr>
        <a:xfrm>
          <a:off x="0" y="0"/>
          <a:ext cx="5006206" cy="300372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01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European</a:t>
          </a:r>
          <a:r>
            <a:rPr lang="cs-CZ" sz="2400" kern="1200" dirty="0"/>
            <a:t> </a:t>
          </a:r>
          <a:r>
            <a:rPr lang="cs-CZ" sz="2400" kern="1200" dirty="0" err="1"/>
            <a:t>Strategy</a:t>
          </a:r>
          <a:r>
            <a:rPr lang="cs-CZ" sz="2400" kern="1200" dirty="0"/>
            <a:t> </a:t>
          </a:r>
          <a:r>
            <a:rPr lang="cs-CZ" sz="2400" kern="1200" dirty="0" err="1"/>
            <a:t>Forum</a:t>
          </a:r>
          <a:r>
            <a:rPr lang="cs-CZ" sz="2400" kern="1200" dirty="0"/>
            <a:t> on </a:t>
          </a:r>
          <a:r>
            <a:rPr lang="cs-CZ" sz="2400" kern="1200" dirty="0" err="1"/>
            <a:t>Research</a:t>
          </a:r>
          <a:r>
            <a:rPr lang="cs-CZ" sz="2400" kern="1200" dirty="0"/>
            <a:t> </a:t>
          </a:r>
          <a:r>
            <a:rPr lang="cs-CZ" sz="2400" kern="1200" dirty="0" err="1"/>
            <a:t>Infrastructures</a:t>
          </a:r>
          <a:r>
            <a:rPr lang="cs-CZ" sz="2400" kern="1200" dirty="0"/>
            <a:t> (ESFRI) </a:t>
          </a:r>
          <a:r>
            <a:rPr lang="cs-CZ" sz="2400" kern="1200" dirty="0" err="1"/>
            <a:t>plays</a:t>
          </a:r>
          <a:r>
            <a:rPr lang="cs-CZ" sz="2400" kern="1200" dirty="0"/>
            <a:t> a </a:t>
          </a:r>
          <a:r>
            <a:rPr lang="cs-CZ" sz="2400" kern="1200" dirty="0" err="1"/>
            <a:t>crucial</a:t>
          </a:r>
          <a:r>
            <a:rPr lang="cs-CZ" sz="2400" kern="1200" dirty="0"/>
            <a:t> role as a </a:t>
          </a:r>
          <a:r>
            <a:rPr lang="cs-CZ" sz="2400" kern="1200" dirty="0" err="1"/>
            <a:t>policy</a:t>
          </a:r>
          <a:r>
            <a:rPr lang="cs-CZ" sz="2400" kern="1200" dirty="0"/>
            <a:t> </a:t>
          </a:r>
          <a:r>
            <a:rPr lang="cs-CZ" sz="2400" kern="1200" dirty="0" err="1"/>
            <a:t>advisory</a:t>
          </a:r>
          <a:r>
            <a:rPr lang="cs-CZ" sz="2400" kern="1200" dirty="0"/>
            <a:t> body </a:t>
          </a:r>
          <a:r>
            <a:rPr lang="cs-CZ" sz="2400" kern="1200" dirty="0" err="1"/>
            <a:t>within</a:t>
          </a:r>
          <a:r>
            <a:rPr lang="cs-CZ" sz="2400" kern="1200" dirty="0"/>
            <a:t> 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European</a:t>
          </a:r>
          <a:r>
            <a:rPr lang="cs-CZ" sz="2400" kern="1200" dirty="0"/>
            <a:t> Union. ESFRI </a:t>
          </a:r>
          <a:r>
            <a:rPr lang="cs-CZ" sz="2400" kern="1200" dirty="0" err="1"/>
            <a:t>was</a:t>
          </a:r>
          <a:r>
            <a:rPr lang="cs-CZ" sz="2400" kern="1200" dirty="0"/>
            <a:t> </a:t>
          </a:r>
          <a:r>
            <a:rPr lang="cs-CZ" sz="2400" kern="1200" dirty="0" err="1"/>
            <a:t>established</a:t>
          </a:r>
          <a:r>
            <a:rPr lang="cs-CZ" sz="2400" kern="1200" dirty="0"/>
            <a:t> in 2002 to </a:t>
          </a:r>
          <a:r>
            <a:rPr lang="cs-CZ" sz="2400" kern="1200" dirty="0" err="1"/>
            <a:t>develop</a:t>
          </a:r>
          <a:r>
            <a:rPr lang="cs-CZ" sz="2400" kern="1200" dirty="0"/>
            <a:t> a </a:t>
          </a:r>
          <a:r>
            <a:rPr lang="cs-CZ" sz="2400" kern="1200" dirty="0" err="1"/>
            <a:t>coherent</a:t>
          </a:r>
          <a:r>
            <a:rPr lang="cs-CZ" sz="2400" kern="1200" dirty="0"/>
            <a:t> and </a:t>
          </a:r>
          <a:r>
            <a:rPr lang="cs-CZ" sz="2400" kern="1200" dirty="0" err="1"/>
            <a:t>strategy-driven</a:t>
          </a:r>
          <a:r>
            <a:rPr lang="cs-CZ" sz="2400" kern="1200" dirty="0"/>
            <a:t> </a:t>
          </a:r>
          <a:r>
            <a:rPr lang="cs-CZ" sz="2400" kern="1200" dirty="0" err="1"/>
            <a:t>approach</a:t>
          </a:r>
          <a:r>
            <a:rPr lang="cs-CZ" sz="2400" kern="1200" dirty="0"/>
            <a:t> to </a:t>
          </a:r>
          <a:r>
            <a:rPr lang="cs-CZ" sz="2400" kern="1200" dirty="0" err="1"/>
            <a:t>research</a:t>
          </a:r>
          <a:r>
            <a:rPr lang="cs-CZ" sz="2400" kern="1200" dirty="0"/>
            <a:t> </a:t>
          </a:r>
          <a:r>
            <a:rPr lang="cs-CZ" sz="2400" kern="1200" dirty="0" err="1"/>
            <a:t>infrastructures</a:t>
          </a:r>
          <a:r>
            <a:rPr lang="cs-CZ" sz="2400" kern="1200" dirty="0"/>
            <a:t> in </a:t>
          </a:r>
          <a:r>
            <a:rPr lang="cs-CZ" sz="2400" kern="1200" dirty="0" err="1"/>
            <a:t>Europe</a:t>
          </a:r>
          <a:r>
            <a:rPr lang="cs-CZ" sz="2400" kern="1200" dirty="0"/>
            <a:t>. </a:t>
          </a:r>
        </a:p>
      </dsp:txBody>
      <dsp:txXfrm>
        <a:off x="0" y="0"/>
        <a:ext cx="5006206" cy="3003723"/>
      </dsp:txXfrm>
    </dsp:sp>
    <dsp:sp modelId="{0C3AC549-316B-47CA-AB99-37B5C5145520}">
      <dsp:nvSpPr>
        <dsp:cNvPr id="0" name=""/>
        <dsp:cNvSpPr/>
      </dsp:nvSpPr>
      <dsp:spPr>
        <a:xfrm>
          <a:off x="5509393" y="0"/>
          <a:ext cx="5006206" cy="3003723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02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ESFRI </a:t>
          </a:r>
          <a:r>
            <a:rPr lang="cs-CZ" sz="2400" kern="1200" dirty="0" err="1"/>
            <a:t>acts</a:t>
          </a:r>
          <a:r>
            <a:rPr lang="cs-CZ" sz="2400" kern="1200" dirty="0"/>
            <a:t> as a </a:t>
          </a:r>
          <a:r>
            <a:rPr lang="cs-CZ" sz="2400" kern="1200" dirty="0" err="1"/>
            <a:t>central</a:t>
          </a:r>
          <a:r>
            <a:rPr lang="cs-CZ" sz="2400" kern="1200" dirty="0"/>
            <a:t> </a:t>
          </a:r>
          <a:r>
            <a:rPr lang="cs-CZ" sz="2400" kern="1200" dirty="0" err="1"/>
            <a:t>platform</a:t>
          </a:r>
          <a:r>
            <a:rPr lang="cs-CZ" sz="2400" kern="1200" dirty="0"/>
            <a:t> </a:t>
          </a:r>
          <a:r>
            <a:rPr lang="cs-CZ" sz="2400" kern="1200" dirty="0" err="1"/>
            <a:t>for</a:t>
          </a:r>
          <a:r>
            <a:rPr lang="cs-CZ" sz="2400" kern="1200" dirty="0"/>
            <a:t> </a:t>
          </a:r>
          <a:r>
            <a:rPr lang="cs-CZ" sz="2400" kern="1200" dirty="0" err="1"/>
            <a:t>strategic</a:t>
          </a:r>
          <a:r>
            <a:rPr lang="cs-CZ" sz="2400" kern="1200" dirty="0"/>
            <a:t> </a:t>
          </a:r>
          <a:r>
            <a:rPr lang="cs-CZ" sz="2400" kern="1200" dirty="0" err="1"/>
            <a:t>thinking</a:t>
          </a:r>
          <a:r>
            <a:rPr lang="cs-CZ" sz="2400" kern="1200" dirty="0"/>
            <a:t> and </a:t>
          </a:r>
          <a:r>
            <a:rPr lang="cs-CZ" sz="2400" kern="1200" dirty="0" err="1"/>
            <a:t>collaboration</a:t>
          </a:r>
          <a:r>
            <a:rPr lang="cs-CZ" sz="2400" kern="1200" dirty="0"/>
            <a:t>, </a:t>
          </a:r>
          <a:r>
            <a:rPr lang="cs-CZ" sz="2400" kern="1200" dirty="0" err="1"/>
            <a:t>guiding</a:t>
          </a:r>
          <a:r>
            <a:rPr lang="cs-CZ" sz="2400" kern="1200" dirty="0"/>
            <a:t> 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development</a:t>
          </a:r>
          <a:r>
            <a:rPr lang="cs-CZ" sz="2400" kern="1200" dirty="0"/>
            <a:t> </a:t>
          </a:r>
          <a:r>
            <a:rPr lang="cs-CZ" sz="2400" kern="1200" dirty="0" err="1"/>
            <a:t>of</a:t>
          </a:r>
          <a:r>
            <a:rPr lang="cs-CZ" sz="2400" kern="1200" dirty="0"/>
            <a:t> </a:t>
          </a:r>
          <a:r>
            <a:rPr lang="cs-CZ" sz="2400" kern="1200" dirty="0" err="1"/>
            <a:t>research</a:t>
          </a:r>
          <a:r>
            <a:rPr lang="cs-CZ" sz="2400" kern="1200" dirty="0"/>
            <a:t> </a:t>
          </a:r>
          <a:r>
            <a:rPr lang="cs-CZ" sz="2400" kern="1200" dirty="0" err="1"/>
            <a:t>infrastructures</a:t>
          </a:r>
          <a:r>
            <a:rPr lang="cs-CZ" sz="2400" kern="1200" dirty="0"/>
            <a:t> in </a:t>
          </a:r>
          <a:r>
            <a:rPr lang="cs-CZ" sz="2400" kern="1200" dirty="0" err="1"/>
            <a:t>Europe</a:t>
          </a:r>
          <a:r>
            <a:rPr lang="cs-CZ" sz="2400" kern="1200" dirty="0"/>
            <a:t> and </a:t>
          </a:r>
          <a:r>
            <a:rPr lang="cs-CZ" sz="2400" kern="1200" dirty="0" err="1"/>
            <a:t>contributing</a:t>
          </a:r>
          <a:r>
            <a:rPr lang="cs-CZ" sz="2400" kern="1200" dirty="0"/>
            <a:t> to 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region's</a:t>
          </a:r>
          <a:r>
            <a:rPr lang="cs-CZ" sz="2400" kern="1200" dirty="0"/>
            <a:t> </a:t>
          </a:r>
          <a:r>
            <a:rPr lang="cs-CZ" sz="2400" kern="1200" dirty="0" err="1"/>
            <a:t>competitiveness</a:t>
          </a:r>
          <a:r>
            <a:rPr lang="cs-CZ" sz="2400" kern="1200" dirty="0"/>
            <a:t> in 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global</a:t>
          </a:r>
          <a:r>
            <a:rPr lang="cs-CZ" sz="2400" kern="1200" dirty="0"/>
            <a:t> </a:t>
          </a:r>
          <a:r>
            <a:rPr lang="cs-CZ" sz="2400" kern="1200" dirty="0" err="1"/>
            <a:t>scientific</a:t>
          </a:r>
          <a:r>
            <a:rPr lang="cs-CZ" sz="2400" kern="1200" dirty="0"/>
            <a:t> </a:t>
          </a:r>
          <a:r>
            <a:rPr lang="cs-CZ" sz="2400" kern="1200" dirty="0" err="1"/>
            <a:t>landscape</a:t>
          </a:r>
          <a:r>
            <a:rPr lang="cs-CZ" sz="2400" kern="1200" dirty="0"/>
            <a:t>.</a:t>
          </a:r>
        </a:p>
      </dsp:txBody>
      <dsp:txXfrm>
        <a:off x="5509393" y="0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B8B78-C083-4368-8D6E-FEFAF2CAE533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7FCE-6682-4553-9A51-DDD6AE9655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7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8C9C5-8A0A-4710-A32A-A992C753B95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5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8C9C5-8A0A-4710-A32A-A992C753B95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1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7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55" y="110714"/>
            <a:ext cx="3111606" cy="1390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28250"/>
            <a:ext cx="10363200" cy="25492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presentation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4304241"/>
            <a:ext cx="10363200" cy="5006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 to edit name of event/conference and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75290" y="4240849"/>
            <a:ext cx="409504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253487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Clck</a:t>
            </a:r>
            <a:r>
              <a:rPr lang="en-US" dirty="0"/>
              <a:t> To Edit Name Of Speaker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573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96C77-D4A7-431E-BE73-B9D17C40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6FD9AF-9556-4B06-AC2E-EC10AF170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1F4842-39C3-4E46-8A91-E42BE141F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F099C5-DD82-4920-8D80-34964194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B2B0-FE02-45C9-8871-A821F2F65EAF}" type="datetimeFigureOut">
              <a:rPr lang="cs-CZ" smtClean="0"/>
              <a:t>06.09.2025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E7DBC6-2841-40B1-A24C-07043647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C91BDA-D33A-48D3-8B65-AC410FAC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4824-DA7F-4C9C-A43F-E2FB965EB8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08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ECEB-E21A-4479-99EC-EF1006DC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5E691-9152-4010-AEB1-EA7FB89CB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DC699-63F3-4795-9B95-2A4A112A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D68A9-00B3-4C35-89EC-978458C6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9DDA-6FC2-41D3-BE31-8373BB1C8C9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CC20A35-C13F-49D9-B255-91DB7B3D6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14197" b="4444"/>
          <a:stretch/>
        </p:blipFill>
        <p:spPr>
          <a:xfrm>
            <a:off x="6018955" y="0"/>
            <a:ext cx="6173045" cy="58674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D719704-AA03-45AB-AC5E-EF79B0114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9866"/>
            <a:ext cx="1981200" cy="6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7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29591" y="6425992"/>
            <a:ext cx="630643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46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13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408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DA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63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8A6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39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11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0" y="5852400"/>
            <a:ext cx="10951132" cy="861986"/>
          </a:xfrm>
          <a:prstGeom prst="rect">
            <a:avLst/>
          </a:prstGeom>
          <a:solidFill>
            <a:srgbClr val="BBC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30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84891" y="5852400"/>
            <a:ext cx="10951132" cy="861986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99041" y="6425992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 of event/conference and date</a:t>
            </a:r>
            <a:endParaRPr lang="it-IT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99039" y="6111718"/>
            <a:ext cx="8036983" cy="288395"/>
          </a:xfrm>
        </p:spPr>
        <p:txBody>
          <a:bodyPr>
            <a:noAutofit/>
          </a:bodyPr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Name Of </a:t>
            </a:r>
            <a:r>
              <a:rPr lang="en-US" dirty="0" err="1"/>
              <a:t>Speacker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1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3" y="233484"/>
            <a:ext cx="3457997" cy="1545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27200"/>
            <a:ext cx="10363200" cy="191685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67AC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3770841"/>
            <a:ext cx="10363200" cy="5006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 to edit name of event/conference and 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75290" y="3707449"/>
            <a:ext cx="4095044" cy="0"/>
          </a:xfrm>
          <a:prstGeom prst="line">
            <a:avLst/>
          </a:prstGeom>
          <a:ln w="28575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948687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rgbClr val="0067AC"/>
                </a:solidFill>
              </a:defRPr>
            </a:lvl1pPr>
          </a:lstStyle>
          <a:p>
            <a:pPr lvl="0"/>
            <a:r>
              <a:rPr lang="en-US" dirty="0" err="1"/>
              <a:t>Clck</a:t>
            </a:r>
            <a:r>
              <a:rPr lang="en-US" dirty="0"/>
              <a:t> To Edit Name Of Speaker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777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645" y="139846"/>
            <a:ext cx="105861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45" y="1600344"/>
            <a:ext cx="10586156" cy="4117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155"/>
            <a:ext cx="1084890" cy="10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63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7A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sfri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2553758"/>
            <a:ext cx="10363200" cy="1591522"/>
          </a:xfrm>
        </p:spPr>
        <p:txBody>
          <a:bodyPr>
            <a:normAutofit/>
          </a:bodyPr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Infrastructures</a:t>
            </a:r>
            <a:r>
              <a:rPr lang="en-US" dirty="0"/>
              <a:t> in European policy context</a:t>
            </a:r>
            <a:endParaRPr lang="it-I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Jan Hrušák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856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06" y="329595"/>
            <a:ext cx="12192000" cy="522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6D446-04F9-4A02-B583-F4B2F7A3ED43}"/>
              </a:ext>
            </a:extLst>
          </p:cNvPr>
          <p:cNvSpPr txBox="1"/>
          <p:nvPr/>
        </p:nvSpPr>
        <p:spPr>
          <a:xfrm flipH="1">
            <a:off x="1950719" y="108147"/>
            <a:ext cx="183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MS&amp;EC&amp;EP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C589B-4D07-4AB2-B411-68EA45E8DB53}"/>
              </a:ext>
            </a:extLst>
          </p:cNvPr>
          <p:cNvSpPr txBox="1"/>
          <p:nvPr/>
        </p:nvSpPr>
        <p:spPr>
          <a:xfrm flipH="1">
            <a:off x="1950719" y="1043059"/>
            <a:ext cx="263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MS&amp;EC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Policy</a:t>
            </a:r>
          </a:p>
          <a:p>
            <a:r>
              <a:rPr lang="en-US" dirty="0"/>
              <a:t>ERAC, ESFRI, ERA Forum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478BF-CDA7-48C6-BE91-AC9F8C0067AA}"/>
              </a:ext>
            </a:extLst>
          </p:cNvPr>
          <p:cNvSpPr txBox="1"/>
          <p:nvPr/>
        </p:nvSpPr>
        <p:spPr>
          <a:xfrm flipH="1">
            <a:off x="1960244" y="2130296"/>
            <a:ext cx="183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MS&amp;EC – HEU PC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WP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EFD1C358-E0D0-4C3D-A7C1-7CBC09C2EEC0}"/>
              </a:ext>
            </a:extLst>
          </p:cNvPr>
          <p:cNvSpPr/>
          <p:nvPr/>
        </p:nvSpPr>
        <p:spPr>
          <a:xfrm rot="20067820">
            <a:off x="4349642" y="1906578"/>
            <a:ext cx="743504" cy="1852720"/>
          </a:xfrm>
          <a:prstGeom prst="curvedRightArrow">
            <a:avLst>
              <a:gd name="adj1" fmla="val 40062"/>
              <a:gd name="adj2" fmla="val 105899"/>
              <a:gd name="adj3" fmla="val 16919"/>
            </a:avLst>
          </a:prstGeom>
          <a:solidFill>
            <a:srgbClr val="13A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F519D-3921-4088-8851-D2F32631259B}"/>
              </a:ext>
            </a:extLst>
          </p:cNvPr>
          <p:cNvSpPr txBox="1"/>
          <p:nvPr/>
        </p:nvSpPr>
        <p:spPr>
          <a:xfrm>
            <a:off x="3374137" y="3459728"/>
            <a:ext cx="2176272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ERA Actions </a:t>
            </a:r>
          </a:p>
          <a:p>
            <a:r>
              <a:rPr lang="en-US" sz="1600" b="1" dirty="0"/>
              <a:t>Policy Implementation</a:t>
            </a:r>
          </a:p>
          <a:p>
            <a:r>
              <a:rPr lang="en-US" sz="1600" b="1" dirty="0"/>
              <a:t> interface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1D3337F-83A4-497D-A7F3-006075C84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699845"/>
              </p:ext>
            </p:extLst>
          </p:nvPr>
        </p:nvGraphicFramePr>
        <p:xfrm>
          <a:off x="189130" y="3203957"/>
          <a:ext cx="2676942" cy="2397760"/>
        </p:xfrm>
        <a:graphic>
          <a:graphicData uri="http://schemas.openxmlformats.org/drawingml/2006/table">
            <a:tbl>
              <a:tblPr/>
              <a:tblGrid>
                <a:gridCol w="2676942">
                  <a:extLst>
                    <a:ext uri="{9D8B030D-6E8A-4147-A177-3AD203B41FA5}">
                      <a16:colId xmlns:a16="http://schemas.microsoft.com/office/drawing/2014/main" val="3922815064"/>
                    </a:ext>
                  </a:extLst>
                </a:gridCol>
              </a:tblGrid>
              <a:tr h="2355329"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</a:rPr>
                        <a:t>The Union and the Member States </a:t>
                      </a:r>
                      <a:r>
                        <a:rPr 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shall coordinate their research and technological development activities </a:t>
                      </a:r>
                      <a:r>
                        <a:rPr lang="en-US" dirty="0">
                          <a:effectLst/>
                        </a:rPr>
                        <a:t>so as to ensure that national policies and Union policy are mutually consistent.</a:t>
                      </a:r>
                    </a:p>
                  </a:txBody>
                  <a:tcPr marL="127000" marR="127000" marT="101600" marB="1016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7984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EF7BE28-25B8-4B2E-A74E-C0067CF62B17}"/>
              </a:ext>
            </a:extLst>
          </p:cNvPr>
          <p:cNvSpPr/>
          <p:nvPr/>
        </p:nvSpPr>
        <p:spPr>
          <a:xfrm>
            <a:off x="3275647" y="4373021"/>
            <a:ext cx="3038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E1E1E"/>
                </a:solidFill>
              </a:rPr>
              <a:t>A </a:t>
            </a:r>
            <a:r>
              <a:rPr lang="en-US" b="1" dirty="0">
                <a:solidFill>
                  <a:srgbClr val="1E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multiannual FP</a:t>
            </a:r>
            <a:r>
              <a:rPr lang="en-US" dirty="0">
                <a:solidFill>
                  <a:srgbClr val="1E1E1E"/>
                </a:solidFill>
              </a:rPr>
              <a:t>, setting out all the activities of the Union, shall be adopted by the </a:t>
            </a:r>
            <a:r>
              <a:rPr lang="en-US" b="1" dirty="0">
                <a:solidFill>
                  <a:srgbClr val="1E1E1E"/>
                </a:solidFill>
              </a:rPr>
              <a:t>EP and the Council</a:t>
            </a:r>
            <a:r>
              <a:rPr lang="en-US" dirty="0">
                <a:solidFill>
                  <a:srgbClr val="1E1E1E"/>
                </a:solidFill>
              </a:rPr>
              <a:t>, 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E94AD5-2E28-4770-B390-B6631CBCF4BA}"/>
              </a:ext>
            </a:extLst>
          </p:cNvPr>
          <p:cNvSpPr/>
          <p:nvPr/>
        </p:nvSpPr>
        <p:spPr>
          <a:xfrm>
            <a:off x="92963" y="5819775"/>
            <a:ext cx="2935987" cy="95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17F9D-D85B-41C7-AD90-6B81EF7C5884}"/>
              </a:ext>
            </a:extLst>
          </p:cNvPr>
          <p:cNvSpPr txBox="1"/>
          <p:nvPr/>
        </p:nvSpPr>
        <p:spPr>
          <a:xfrm>
            <a:off x="279576" y="5986676"/>
            <a:ext cx="1066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/>
              <a:t>Articles 179-189 of the</a:t>
            </a:r>
            <a:r>
              <a:rPr lang="en-US" b="1" i="1" dirty="0"/>
              <a:t> Lisbon Treaty </a:t>
            </a:r>
            <a:r>
              <a:rPr lang="en-US" i="1" dirty="0"/>
              <a:t>that regulates the EU since December 1, 2009 provide is the legal basis for EU`s Framework programmes and other R&amp;I activities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413F27-6596-484C-BA43-65170640BEA0}"/>
              </a:ext>
            </a:extLst>
          </p:cNvPr>
          <p:cNvSpPr txBox="1"/>
          <p:nvPr/>
        </p:nvSpPr>
        <p:spPr>
          <a:xfrm>
            <a:off x="9954769" y="4281537"/>
            <a:ext cx="1456943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Stakeholder contributions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15364-EA1A-4891-8B68-D462756D6941}"/>
              </a:ext>
            </a:extLst>
          </p:cNvPr>
          <p:cNvSpPr txBox="1"/>
          <p:nvPr/>
        </p:nvSpPr>
        <p:spPr>
          <a:xfrm flipH="1">
            <a:off x="761152" y="5595396"/>
            <a:ext cx="4048592" cy="369332"/>
          </a:xfrm>
          <a:prstGeom prst="rect">
            <a:avLst/>
          </a:prstGeom>
          <a:noFill/>
          <a:ln>
            <a:solidFill>
              <a:srgbClr val="13A74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Prioretization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of R&amp;I activities top/down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6D670B-F691-4949-A02C-5EAF11607882}"/>
              </a:ext>
            </a:extLst>
          </p:cNvPr>
          <p:cNvSpPr txBox="1"/>
          <p:nvPr/>
        </p:nvSpPr>
        <p:spPr>
          <a:xfrm flipH="1">
            <a:off x="5477933" y="5604890"/>
            <a:ext cx="4215046" cy="369332"/>
          </a:xfrm>
          <a:prstGeom prst="rect">
            <a:avLst/>
          </a:prstGeom>
          <a:noFill/>
          <a:ln>
            <a:solidFill>
              <a:srgbClr val="F5822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EU funded Research -&gt; support EU policies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83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79209-30E5-4735-91B3-E283154A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RIs</a:t>
            </a:r>
            <a:r>
              <a:rPr lang="cs-CZ" dirty="0"/>
              <a:t>: ESFRI</a:t>
            </a:r>
            <a:r>
              <a:rPr lang="en-US" dirty="0"/>
              <a:t> objectives</a:t>
            </a:r>
            <a:endParaRPr lang="cs-CZ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AD5D2911-86E3-4BBE-899E-D49C8EDA70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5446492"/>
              </p:ext>
            </p:extLst>
          </p:nvPr>
        </p:nvGraphicFramePr>
        <p:xfrm>
          <a:off x="838199" y="1853293"/>
          <a:ext cx="10515600" cy="432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E628DE-6AB9-4F99-A320-FC8FE5C62F20}"/>
              </a:ext>
            </a:extLst>
          </p:cNvPr>
          <p:cNvSpPr txBox="1"/>
          <p:nvPr/>
        </p:nvSpPr>
        <p:spPr>
          <a:xfrm>
            <a:off x="1316736" y="5705856"/>
            <a:ext cx="10177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AC"/>
                </a:solidFill>
              </a:rPr>
              <a:t>Interconnected RI ecosystem  - globally interconnected and operating in open access mode (TNA) </a:t>
            </a:r>
          </a:p>
        </p:txBody>
      </p:sp>
    </p:spTree>
    <p:extLst>
      <p:ext uri="{BB962C8B-B14F-4D97-AF65-F5344CB8AC3E}">
        <p14:creationId xmlns:p14="http://schemas.microsoft.com/office/powerpoint/2010/main" val="399895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EAA92F-21DD-4548-A956-70FD5D04F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825" y="466458"/>
            <a:ext cx="5723164" cy="2366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rgbClr val="0067AC"/>
                </a:solidFill>
              </a:rPr>
              <a:t>ESFRI Vision:</a:t>
            </a:r>
          </a:p>
          <a:p>
            <a:pPr marL="0" indent="0" algn="ctr">
              <a:buNone/>
            </a:pPr>
            <a:r>
              <a:rPr lang="cs-CZ" sz="4000" dirty="0" err="1">
                <a:solidFill>
                  <a:srgbClr val="0067AC"/>
                </a:solidFill>
              </a:rPr>
              <a:t>Equipping</a:t>
            </a:r>
            <a:r>
              <a:rPr lang="cs-CZ" sz="4000" dirty="0">
                <a:solidFill>
                  <a:srgbClr val="0067AC"/>
                </a:solidFill>
              </a:rPr>
              <a:t> </a:t>
            </a:r>
            <a:r>
              <a:rPr lang="cs-CZ" sz="4000" dirty="0" err="1">
                <a:solidFill>
                  <a:srgbClr val="0067AC"/>
                </a:solidFill>
              </a:rPr>
              <a:t>Europe</a:t>
            </a:r>
            <a:r>
              <a:rPr lang="cs-CZ" sz="4000" dirty="0">
                <a:solidFill>
                  <a:srgbClr val="0067AC"/>
                </a:solidFill>
              </a:rPr>
              <a:t> </a:t>
            </a:r>
            <a:r>
              <a:rPr lang="cs-CZ" sz="4000" dirty="0" err="1">
                <a:solidFill>
                  <a:srgbClr val="0067AC"/>
                </a:solidFill>
              </a:rPr>
              <a:t>with</a:t>
            </a:r>
            <a:r>
              <a:rPr lang="cs-CZ" sz="4000" dirty="0">
                <a:solidFill>
                  <a:srgbClr val="0067AC"/>
                </a:solidFill>
              </a:rPr>
              <a:t> </a:t>
            </a:r>
            <a:r>
              <a:rPr lang="cs-CZ" sz="4000" dirty="0" err="1">
                <a:solidFill>
                  <a:srgbClr val="0067AC"/>
                </a:solidFill>
              </a:rPr>
              <a:t>infrastructures</a:t>
            </a:r>
            <a:r>
              <a:rPr lang="cs-CZ" sz="4000" dirty="0">
                <a:solidFill>
                  <a:srgbClr val="0067AC"/>
                </a:solidFill>
              </a:rPr>
              <a:t> </a:t>
            </a:r>
            <a:r>
              <a:rPr lang="cs-CZ" sz="4000" dirty="0" err="1">
                <a:solidFill>
                  <a:srgbClr val="0067AC"/>
                </a:solidFill>
              </a:rPr>
              <a:t>for</a:t>
            </a:r>
            <a:r>
              <a:rPr lang="cs-CZ" sz="4000" dirty="0">
                <a:solidFill>
                  <a:srgbClr val="0067AC"/>
                </a:solidFill>
              </a:rPr>
              <a:t> </a:t>
            </a:r>
            <a:r>
              <a:rPr lang="cs-CZ" sz="4000" dirty="0" err="1">
                <a:solidFill>
                  <a:srgbClr val="0067AC"/>
                </a:solidFill>
              </a:rPr>
              <a:t>ground-breaking</a:t>
            </a:r>
            <a:r>
              <a:rPr lang="cs-CZ" sz="4000" dirty="0">
                <a:solidFill>
                  <a:srgbClr val="0067AC"/>
                </a:solidFill>
              </a:rPr>
              <a:t> </a:t>
            </a:r>
            <a:r>
              <a:rPr lang="cs-CZ" sz="4000" dirty="0" err="1">
                <a:solidFill>
                  <a:srgbClr val="0067AC"/>
                </a:solidFill>
              </a:rPr>
              <a:t>research</a:t>
            </a:r>
            <a:endParaRPr lang="cs-CZ" sz="4000" dirty="0">
              <a:solidFill>
                <a:srgbClr val="0067AC"/>
              </a:solidFill>
            </a:endParaRP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EFD23B5A-2041-56CD-A47C-CC19FB04F7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3" y="466458"/>
            <a:ext cx="5924321" cy="420256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75F8AF-F55A-44D9-8D55-DC2939E56CE2}"/>
              </a:ext>
            </a:extLst>
          </p:cNvPr>
          <p:cNvSpPr/>
          <p:nvPr/>
        </p:nvSpPr>
        <p:spPr>
          <a:xfrm>
            <a:off x="322216" y="3141119"/>
            <a:ext cx="60350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Efficient RIs enable greatest discoveries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    in science and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Allow the training of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Build bridges between research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Attract researchers from around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Facilitate innovation and knowledge-sharing</a:t>
            </a:r>
          </a:p>
        </p:txBody>
      </p:sp>
    </p:spTree>
    <p:extLst>
      <p:ext uri="{BB962C8B-B14F-4D97-AF65-F5344CB8AC3E}">
        <p14:creationId xmlns:p14="http://schemas.microsoft.com/office/powerpoint/2010/main" val="135258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2D0869F3-E7A4-4470-9352-AC7164D0A0FE}"/>
              </a:ext>
            </a:extLst>
          </p:cNvPr>
          <p:cNvGrpSpPr/>
          <p:nvPr/>
        </p:nvGrpSpPr>
        <p:grpSpPr>
          <a:xfrm>
            <a:off x="718206" y="1179192"/>
            <a:ext cx="10507722" cy="344242"/>
            <a:chOff x="618987" y="1264877"/>
            <a:chExt cx="8806456" cy="344242"/>
          </a:xfrm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1B71254B-57E8-4054-ADF9-0C063CD6382C}"/>
                </a:ext>
              </a:extLst>
            </p:cNvPr>
            <p:cNvSpPr/>
            <p:nvPr/>
          </p:nvSpPr>
          <p:spPr>
            <a:xfrm>
              <a:off x="618987" y="1296284"/>
              <a:ext cx="888818" cy="312835"/>
            </a:xfrm>
            <a:custGeom>
              <a:avLst/>
              <a:gdLst>
                <a:gd name="connsiteX0" fmla="*/ 0 w 1083128"/>
                <a:gd name="connsiteY0" fmla="*/ 64988 h 649876"/>
                <a:gd name="connsiteX1" fmla="*/ 64988 w 1083128"/>
                <a:gd name="connsiteY1" fmla="*/ 0 h 649876"/>
                <a:gd name="connsiteX2" fmla="*/ 1018140 w 1083128"/>
                <a:gd name="connsiteY2" fmla="*/ 0 h 649876"/>
                <a:gd name="connsiteX3" fmla="*/ 1083128 w 1083128"/>
                <a:gd name="connsiteY3" fmla="*/ 64988 h 649876"/>
                <a:gd name="connsiteX4" fmla="*/ 1083128 w 1083128"/>
                <a:gd name="connsiteY4" fmla="*/ 584888 h 649876"/>
                <a:gd name="connsiteX5" fmla="*/ 1018140 w 1083128"/>
                <a:gd name="connsiteY5" fmla="*/ 649876 h 649876"/>
                <a:gd name="connsiteX6" fmla="*/ 64988 w 1083128"/>
                <a:gd name="connsiteY6" fmla="*/ 649876 h 649876"/>
                <a:gd name="connsiteX7" fmla="*/ 0 w 1083128"/>
                <a:gd name="connsiteY7" fmla="*/ 584888 h 649876"/>
                <a:gd name="connsiteX8" fmla="*/ 0 w 1083128"/>
                <a:gd name="connsiteY8" fmla="*/ 64988 h 64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128" h="649876">
                  <a:moveTo>
                    <a:pt x="0" y="64988"/>
                  </a:moveTo>
                  <a:cubicBezTo>
                    <a:pt x="0" y="29096"/>
                    <a:pt x="29096" y="0"/>
                    <a:pt x="64988" y="0"/>
                  </a:cubicBezTo>
                  <a:lnTo>
                    <a:pt x="1018140" y="0"/>
                  </a:lnTo>
                  <a:cubicBezTo>
                    <a:pt x="1054032" y="0"/>
                    <a:pt x="1083128" y="29096"/>
                    <a:pt x="1083128" y="64988"/>
                  </a:cubicBezTo>
                  <a:lnTo>
                    <a:pt x="1083128" y="584888"/>
                  </a:lnTo>
                  <a:cubicBezTo>
                    <a:pt x="1083128" y="620780"/>
                    <a:pt x="1054032" y="649876"/>
                    <a:pt x="1018140" y="649876"/>
                  </a:cubicBezTo>
                  <a:lnTo>
                    <a:pt x="64988" y="649876"/>
                  </a:lnTo>
                  <a:cubicBezTo>
                    <a:pt x="29096" y="649876"/>
                    <a:pt x="0" y="620780"/>
                    <a:pt x="0" y="584888"/>
                  </a:cubicBezTo>
                  <a:lnTo>
                    <a:pt x="0" y="64988"/>
                  </a:lnTo>
                  <a:close/>
                </a:path>
              </a:pathLst>
            </a:custGeom>
            <a:solidFill>
              <a:srgbClr val="DEEBF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14" tIns="125714" rIns="125714" bIns="12571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E7574E78-53C5-459E-875C-5B25BBC4EEEB}"/>
                </a:ext>
              </a:extLst>
            </p:cNvPr>
            <p:cNvSpPr/>
            <p:nvPr/>
          </p:nvSpPr>
          <p:spPr>
            <a:xfrm>
              <a:off x="2623179" y="1300820"/>
              <a:ext cx="888818" cy="302611"/>
            </a:xfrm>
            <a:custGeom>
              <a:avLst/>
              <a:gdLst>
                <a:gd name="connsiteX0" fmla="*/ 0 w 1083128"/>
                <a:gd name="connsiteY0" fmla="*/ 64988 h 649876"/>
                <a:gd name="connsiteX1" fmla="*/ 64988 w 1083128"/>
                <a:gd name="connsiteY1" fmla="*/ 0 h 649876"/>
                <a:gd name="connsiteX2" fmla="*/ 1018140 w 1083128"/>
                <a:gd name="connsiteY2" fmla="*/ 0 h 649876"/>
                <a:gd name="connsiteX3" fmla="*/ 1083128 w 1083128"/>
                <a:gd name="connsiteY3" fmla="*/ 64988 h 649876"/>
                <a:gd name="connsiteX4" fmla="*/ 1083128 w 1083128"/>
                <a:gd name="connsiteY4" fmla="*/ 584888 h 649876"/>
                <a:gd name="connsiteX5" fmla="*/ 1018140 w 1083128"/>
                <a:gd name="connsiteY5" fmla="*/ 649876 h 649876"/>
                <a:gd name="connsiteX6" fmla="*/ 64988 w 1083128"/>
                <a:gd name="connsiteY6" fmla="*/ 649876 h 649876"/>
                <a:gd name="connsiteX7" fmla="*/ 0 w 1083128"/>
                <a:gd name="connsiteY7" fmla="*/ 584888 h 649876"/>
                <a:gd name="connsiteX8" fmla="*/ 0 w 1083128"/>
                <a:gd name="connsiteY8" fmla="*/ 64988 h 64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128" h="649876">
                  <a:moveTo>
                    <a:pt x="0" y="64988"/>
                  </a:moveTo>
                  <a:cubicBezTo>
                    <a:pt x="0" y="29096"/>
                    <a:pt x="29096" y="0"/>
                    <a:pt x="64988" y="0"/>
                  </a:cubicBezTo>
                  <a:lnTo>
                    <a:pt x="1018140" y="0"/>
                  </a:lnTo>
                  <a:cubicBezTo>
                    <a:pt x="1054032" y="0"/>
                    <a:pt x="1083128" y="29096"/>
                    <a:pt x="1083128" y="64988"/>
                  </a:cubicBezTo>
                  <a:lnTo>
                    <a:pt x="1083128" y="584888"/>
                  </a:lnTo>
                  <a:cubicBezTo>
                    <a:pt x="1083128" y="620780"/>
                    <a:pt x="1054032" y="649876"/>
                    <a:pt x="1018140" y="649876"/>
                  </a:cubicBezTo>
                  <a:lnTo>
                    <a:pt x="64988" y="649876"/>
                  </a:lnTo>
                  <a:cubicBezTo>
                    <a:pt x="29096" y="649876"/>
                    <a:pt x="0" y="620780"/>
                    <a:pt x="0" y="584888"/>
                  </a:cubicBezTo>
                  <a:lnTo>
                    <a:pt x="0" y="64988"/>
                  </a:lnTo>
                  <a:close/>
                </a:path>
              </a:pathLst>
            </a:cu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14" tIns="125714" rIns="125714" bIns="12571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2006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6EEA7C9D-0DDF-473A-BDB4-7032E993D195}"/>
                </a:ext>
              </a:extLst>
            </p:cNvPr>
            <p:cNvSpPr/>
            <p:nvPr/>
          </p:nvSpPr>
          <p:spPr>
            <a:xfrm>
              <a:off x="4673778" y="1264877"/>
              <a:ext cx="888818" cy="302611"/>
            </a:xfrm>
            <a:custGeom>
              <a:avLst/>
              <a:gdLst>
                <a:gd name="connsiteX0" fmla="*/ 0 w 1083128"/>
                <a:gd name="connsiteY0" fmla="*/ 64988 h 649876"/>
                <a:gd name="connsiteX1" fmla="*/ 64988 w 1083128"/>
                <a:gd name="connsiteY1" fmla="*/ 0 h 649876"/>
                <a:gd name="connsiteX2" fmla="*/ 1018140 w 1083128"/>
                <a:gd name="connsiteY2" fmla="*/ 0 h 649876"/>
                <a:gd name="connsiteX3" fmla="*/ 1083128 w 1083128"/>
                <a:gd name="connsiteY3" fmla="*/ 64988 h 649876"/>
                <a:gd name="connsiteX4" fmla="*/ 1083128 w 1083128"/>
                <a:gd name="connsiteY4" fmla="*/ 584888 h 649876"/>
                <a:gd name="connsiteX5" fmla="*/ 1018140 w 1083128"/>
                <a:gd name="connsiteY5" fmla="*/ 649876 h 649876"/>
                <a:gd name="connsiteX6" fmla="*/ 64988 w 1083128"/>
                <a:gd name="connsiteY6" fmla="*/ 649876 h 649876"/>
                <a:gd name="connsiteX7" fmla="*/ 0 w 1083128"/>
                <a:gd name="connsiteY7" fmla="*/ 584888 h 649876"/>
                <a:gd name="connsiteX8" fmla="*/ 0 w 1083128"/>
                <a:gd name="connsiteY8" fmla="*/ 64988 h 64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128" h="649876">
                  <a:moveTo>
                    <a:pt x="0" y="64988"/>
                  </a:moveTo>
                  <a:cubicBezTo>
                    <a:pt x="0" y="29096"/>
                    <a:pt x="29096" y="0"/>
                    <a:pt x="64988" y="0"/>
                  </a:cubicBezTo>
                  <a:lnTo>
                    <a:pt x="1018140" y="0"/>
                  </a:lnTo>
                  <a:cubicBezTo>
                    <a:pt x="1054032" y="0"/>
                    <a:pt x="1083128" y="29096"/>
                    <a:pt x="1083128" y="64988"/>
                  </a:cubicBezTo>
                  <a:lnTo>
                    <a:pt x="1083128" y="584888"/>
                  </a:lnTo>
                  <a:cubicBezTo>
                    <a:pt x="1083128" y="620780"/>
                    <a:pt x="1054032" y="649876"/>
                    <a:pt x="1018140" y="649876"/>
                  </a:cubicBezTo>
                  <a:lnTo>
                    <a:pt x="64988" y="649876"/>
                  </a:lnTo>
                  <a:cubicBezTo>
                    <a:pt x="29096" y="649876"/>
                    <a:pt x="0" y="620780"/>
                    <a:pt x="0" y="584888"/>
                  </a:cubicBezTo>
                  <a:lnTo>
                    <a:pt x="0" y="64988"/>
                  </a:lnTo>
                  <a:close/>
                </a:path>
              </a:pathLst>
            </a:cu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14" tIns="125714" rIns="125714" bIns="12571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2008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98515167-D7C7-4940-A858-15591DA7EF2F}"/>
                </a:ext>
              </a:extLst>
            </p:cNvPr>
            <p:cNvSpPr/>
            <p:nvPr/>
          </p:nvSpPr>
          <p:spPr>
            <a:xfrm>
              <a:off x="6573280" y="1290281"/>
              <a:ext cx="888818" cy="302611"/>
            </a:xfrm>
            <a:custGeom>
              <a:avLst/>
              <a:gdLst>
                <a:gd name="connsiteX0" fmla="*/ 0 w 1083128"/>
                <a:gd name="connsiteY0" fmla="*/ 64988 h 649876"/>
                <a:gd name="connsiteX1" fmla="*/ 64988 w 1083128"/>
                <a:gd name="connsiteY1" fmla="*/ 0 h 649876"/>
                <a:gd name="connsiteX2" fmla="*/ 1018140 w 1083128"/>
                <a:gd name="connsiteY2" fmla="*/ 0 h 649876"/>
                <a:gd name="connsiteX3" fmla="*/ 1083128 w 1083128"/>
                <a:gd name="connsiteY3" fmla="*/ 64988 h 649876"/>
                <a:gd name="connsiteX4" fmla="*/ 1083128 w 1083128"/>
                <a:gd name="connsiteY4" fmla="*/ 584888 h 649876"/>
                <a:gd name="connsiteX5" fmla="*/ 1018140 w 1083128"/>
                <a:gd name="connsiteY5" fmla="*/ 649876 h 649876"/>
                <a:gd name="connsiteX6" fmla="*/ 64988 w 1083128"/>
                <a:gd name="connsiteY6" fmla="*/ 649876 h 649876"/>
                <a:gd name="connsiteX7" fmla="*/ 0 w 1083128"/>
                <a:gd name="connsiteY7" fmla="*/ 584888 h 649876"/>
                <a:gd name="connsiteX8" fmla="*/ 0 w 1083128"/>
                <a:gd name="connsiteY8" fmla="*/ 64988 h 64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128" h="649876">
                  <a:moveTo>
                    <a:pt x="0" y="64988"/>
                  </a:moveTo>
                  <a:cubicBezTo>
                    <a:pt x="0" y="29096"/>
                    <a:pt x="29096" y="0"/>
                    <a:pt x="64988" y="0"/>
                  </a:cubicBezTo>
                  <a:lnTo>
                    <a:pt x="1018140" y="0"/>
                  </a:lnTo>
                  <a:cubicBezTo>
                    <a:pt x="1054032" y="0"/>
                    <a:pt x="1083128" y="29096"/>
                    <a:pt x="1083128" y="64988"/>
                  </a:cubicBezTo>
                  <a:lnTo>
                    <a:pt x="1083128" y="584888"/>
                  </a:lnTo>
                  <a:cubicBezTo>
                    <a:pt x="1083128" y="620780"/>
                    <a:pt x="1054032" y="649876"/>
                    <a:pt x="1018140" y="649876"/>
                  </a:cubicBezTo>
                  <a:lnTo>
                    <a:pt x="64988" y="649876"/>
                  </a:lnTo>
                  <a:cubicBezTo>
                    <a:pt x="29096" y="649876"/>
                    <a:pt x="0" y="620780"/>
                    <a:pt x="0" y="584888"/>
                  </a:cubicBezTo>
                  <a:lnTo>
                    <a:pt x="0" y="64988"/>
                  </a:lnTo>
                  <a:close/>
                </a:path>
              </a:pathLst>
            </a:cu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14" tIns="125714" rIns="125714" bIns="12571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6180A75D-F20A-4AF6-A300-18B992C963C4}"/>
                </a:ext>
              </a:extLst>
            </p:cNvPr>
            <p:cNvSpPr/>
            <p:nvPr/>
          </p:nvSpPr>
          <p:spPr>
            <a:xfrm>
              <a:off x="8536625" y="1264877"/>
              <a:ext cx="888818" cy="338554"/>
            </a:xfrm>
            <a:custGeom>
              <a:avLst/>
              <a:gdLst>
                <a:gd name="connsiteX0" fmla="*/ 0 w 1083128"/>
                <a:gd name="connsiteY0" fmla="*/ 64988 h 649876"/>
                <a:gd name="connsiteX1" fmla="*/ 64988 w 1083128"/>
                <a:gd name="connsiteY1" fmla="*/ 0 h 649876"/>
                <a:gd name="connsiteX2" fmla="*/ 1018140 w 1083128"/>
                <a:gd name="connsiteY2" fmla="*/ 0 h 649876"/>
                <a:gd name="connsiteX3" fmla="*/ 1083128 w 1083128"/>
                <a:gd name="connsiteY3" fmla="*/ 64988 h 649876"/>
                <a:gd name="connsiteX4" fmla="*/ 1083128 w 1083128"/>
                <a:gd name="connsiteY4" fmla="*/ 584888 h 649876"/>
                <a:gd name="connsiteX5" fmla="*/ 1018140 w 1083128"/>
                <a:gd name="connsiteY5" fmla="*/ 649876 h 649876"/>
                <a:gd name="connsiteX6" fmla="*/ 64988 w 1083128"/>
                <a:gd name="connsiteY6" fmla="*/ 649876 h 649876"/>
                <a:gd name="connsiteX7" fmla="*/ 0 w 1083128"/>
                <a:gd name="connsiteY7" fmla="*/ 584888 h 649876"/>
                <a:gd name="connsiteX8" fmla="*/ 0 w 1083128"/>
                <a:gd name="connsiteY8" fmla="*/ 64988 h 64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128" h="649876">
                  <a:moveTo>
                    <a:pt x="0" y="64988"/>
                  </a:moveTo>
                  <a:cubicBezTo>
                    <a:pt x="0" y="29096"/>
                    <a:pt x="29096" y="0"/>
                    <a:pt x="64988" y="0"/>
                  </a:cubicBezTo>
                  <a:lnTo>
                    <a:pt x="1018140" y="0"/>
                  </a:lnTo>
                  <a:cubicBezTo>
                    <a:pt x="1054032" y="0"/>
                    <a:pt x="1083128" y="29096"/>
                    <a:pt x="1083128" y="64988"/>
                  </a:cubicBezTo>
                  <a:lnTo>
                    <a:pt x="1083128" y="584888"/>
                  </a:lnTo>
                  <a:cubicBezTo>
                    <a:pt x="1083128" y="620780"/>
                    <a:pt x="1054032" y="649876"/>
                    <a:pt x="1018140" y="649876"/>
                  </a:cubicBezTo>
                  <a:lnTo>
                    <a:pt x="64988" y="649876"/>
                  </a:lnTo>
                  <a:cubicBezTo>
                    <a:pt x="29096" y="649876"/>
                    <a:pt x="0" y="620780"/>
                    <a:pt x="0" y="584888"/>
                  </a:cubicBezTo>
                  <a:lnTo>
                    <a:pt x="0" y="6498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14" tIns="125714" rIns="125714" bIns="12571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2016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1" name="Tabulka 21">
            <a:extLst>
              <a:ext uri="{FF2B5EF4-FFF2-40B4-BE49-F238E27FC236}">
                <a16:creationId xmlns:a16="http://schemas.microsoft.com/office/drawing/2014/main" id="{8EF492B4-164A-4093-8606-7772168B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6003"/>
              </p:ext>
            </p:extLst>
          </p:nvPr>
        </p:nvGraphicFramePr>
        <p:xfrm>
          <a:off x="134836" y="1666334"/>
          <a:ext cx="11853685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574">
                  <a:extLst>
                    <a:ext uri="{9D8B030D-6E8A-4147-A177-3AD203B41FA5}">
                      <a16:colId xmlns:a16="http://schemas.microsoft.com/office/drawing/2014/main" val="2011106745"/>
                    </a:ext>
                  </a:extLst>
                </a:gridCol>
                <a:gridCol w="2362305">
                  <a:extLst>
                    <a:ext uri="{9D8B030D-6E8A-4147-A177-3AD203B41FA5}">
                      <a16:colId xmlns:a16="http://schemas.microsoft.com/office/drawing/2014/main" val="1176807156"/>
                    </a:ext>
                  </a:extLst>
                </a:gridCol>
                <a:gridCol w="2332469">
                  <a:extLst>
                    <a:ext uri="{9D8B030D-6E8A-4147-A177-3AD203B41FA5}">
                      <a16:colId xmlns:a16="http://schemas.microsoft.com/office/drawing/2014/main" val="4205849671"/>
                    </a:ext>
                  </a:extLst>
                </a:gridCol>
                <a:gridCol w="2427751">
                  <a:extLst>
                    <a:ext uri="{9D8B030D-6E8A-4147-A177-3AD203B41FA5}">
                      <a16:colId xmlns:a16="http://schemas.microsoft.com/office/drawing/2014/main" val="1706419960"/>
                    </a:ext>
                  </a:extLst>
                </a:gridCol>
                <a:gridCol w="2344586">
                  <a:extLst>
                    <a:ext uri="{9D8B030D-6E8A-4147-A177-3AD203B41FA5}">
                      <a16:colId xmlns:a16="http://schemas.microsoft.com/office/drawing/2014/main" val="1139491861"/>
                    </a:ext>
                  </a:extLst>
                </a:gridCol>
              </a:tblGrid>
              <a:tr h="1554576"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en-US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933158"/>
                  </a:ext>
                </a:extLst>
              </a:tr>
              <a:tr h="22909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noProof="0" dirty="0">
                          <a:solidFill>
                            <a:srgbClr val="0067AC"/>
                          </a:solidFill>
                        </a:rPr>
                        <a:t>ESFRI Concept</a:t>
                      </a:r>
                      <a:endParaRPr lang="cs-CZ" altLang="ko-KR" b="1" noProof="0" dirty="0">
                        <a:solidFill>
                          <a:srgbClr val="0067AC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noProof="0" dirty="0">
                          <a:solidFill>
                            <a:schemeClr val="tx1"/>
                          </a:solidFill>
                        </a:rPr>
                        <a:t>ESFRI </a:t>
                      </a:r>
                      <a:r>
                        <a:rPr lang="en-US" noProof="0" dirty="0"/>
                        <a:t>established with a mandate from the Council of the EU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noProof="0" dirty="0">
                          <a:solidFill>
                            <a:srgbClr val="0067AC"/>
                          </a:solidFill>
                        </a:rPr>
                        <a:t>1st ROADMAP </a:t>
                      </a:r>
                      <a:r>
                        <a:rPr lang="en-US" altLang="ko-KR" noProof="0" dirty="0"/>
                        <a:t>for the construction and development of the next generation of pan-European RIs</a:t>
                      </a:r>
                      <a:endParaRPr lang="en-US" altLang="ko-KR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cs-CZ" altLang="ko-KR" b="1" noProof="0" dirty="0">
                        <a:solidFill>
                          <a:srgbClr val="0067AC"/>
                        </a:solidFill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ko-KR" b="1" noProof="0" dirty="0">
                          <a:solidFill>
                            <a:srgbClr val="0067AC"/>
                          </a:solidFill>
                        </a:rPr>
                        <a:t>1st UPDATE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1800"/>
                        </a:spcAft>
                      </a:pPr>
                      <a:r>
                        <a:rPr lang="en-US" noProof="0" dirty="0"/>
                        <a:t>Increasing the number of RIs of pan-European relevance</a:t>
                      </a:r>
                    </a:p>
                    <a:p>
                      <a:endParaRPr lang="en-US" noProof="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100" noProof="0" dirty="0"/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cs-CZ" sz="1800" b="1" noProof="0" dirty="0">
                        <a:solidFill>
                          <a:srgbClr val="0067AC"/>
                        </a:solidFill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800" b="1" noProof="0" dirty="0">
                          <a:solidFill>
                            <a:srgbClr val="0067AC"/>
                          </a:solidFill>
                        </a:rPr>
                        <a:t>2nd UPDATE</a:t>
                      </a:r>
                    </a:p>
                    <a:p>
                      <a:pPr algn="ctr"/>
                      <a:r>
                        <a:rPr lang="en-US" sz="1800" noProof="0" dirty="0"/>
                        <a:t>focusing on Energy, Food and Biology</a:t>
                      </a:r>
                    </a:p>
                    <a:p>
                      <a:endParaRPr lang="en-US" noProof="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noProof="0" dirty="0">
                        <a:solidFill>
                          <a:srgbClr val="0067AC"/>
                        </a:solidFill>
                      </a:endParaRPr>
                    </a:p>
                    <a:p>
                      <a:pPr marL="0" marR="0" lvl="0" indent="0" algn="ctr" defTabSz="7200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noProof="0" dirty="0">
                          <a:solidFill>
                            <a:srgbClr val="0067AC"/>
                          </a:solidFill>
                        </a:rPr>
                        <a:t>Update process </a:t>
                      </a:r>
                    </a:p>
                    <a:p>
                      <a:pPr algn="ctr"/>
                      <a:r>
                        <a:rPr lang="en-US" sz="1800" noProof="0" dirty="0"/>
                        <a:t>identified projects expected to move to </a:t>
                      </a:r>
                      <a:r>
                        <a:rPr lang="en-US" sz="18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implementation</a:t>
                      </a:r>
                      <a:r>
                        <a:rPr lang="en-US" sz="1800" noProof="0" dirty="0"/>
                        <a:t> </a:t>
                      </a:r>
                      <a:r>
                        <a:rPr lang="en-US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(LM) </a:t>
                      </a:r>
                      <a:r>
                        <a:rPr lang="en-US" sz="1800" noProof="0" dirty="0"/>
                        <a:t>in &lt;10 years from their first inclusion on the Roadmap.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08660"/>
                  </a:ext>
                </a:extLst>
              </a:tr>
            </a:tbl>
          </a:graphicData>
        </a:graphic>
      </p:graphicFrame>
      <p:pic>
        <p:nvPicPr>
          <p:cNvPr id="41" name="Imagen 1" descr="images.jpeg">
            <a:extLst>
              <a:ext uri="{FF2B5EF4-FFF2-40B4-BE49-F238E27FC236}">
                <a16:creationId xmlns:a16="http://schemas.microsoft.com/office/drawing/2014/main" id="{EB4E13AE-D3A2-437F-8527-5209542F4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6" y="1736788"/>
            <a:ext cx="1260925" cy="136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CuadroTexto 55">
            <a:extLst>
              <a:ext uri="{FF2B5EF4-FFF2-40B4-BE49-F238E27FC236}">
                <a16:creationId xmlns:a16="http://schemas.microsoft.com/office/drawing/2014/main" id="{7FA0E54C-5587-44B7-A63F-8C289441AA44}"/>
              </a:ext>
            </a:extLst>
          </p:cNvPr>
          <p:cNvSpPr txBox="1"/>
          <p:nvPr/>
        </p:nvSpPr>
        <p:spPr>
          <a:xfrm>
            <a:off x="125344" y="3102164"/>
            <a:ext cx="2381063" cy="321627"/>
          </a:xfrm>
          <a:prstGeom prst="rect">
            <a:avLst/>
          </a:prstGeom>
          <a:solidFill>
            <a:srgbClr val="0067AC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sz="2000"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Hans Chang</a:t>
            </a:r>
          </a:p>
        </p:txBody>
      </p:sp>
      <p:pic>
        <p:nvPicPr>
          <p:cNvPr id="43" name="Imagen 36" descr="IMG_5676.PNG">
            <a:extLst>
              <a:ext uri="{FF2B5EF4-FFF2-40B4-BE49-F238E27FC236}">
                <a16:creationId xmlns:a16="http://schemas.microsoft.com/office/drawing/2014/main" id="{0A62B16F-CACE-4C71-A8EF-5A70A5B07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62" y="1684396"/>
            <a:ext cx="1230007" cy="170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CuadroTexto 40">
            <a:extLst>
              <a:ext uri="{FF2B5EF4-FFF2-40B4-BE49-F238E27FC236}">
                <a16:creationId xmlns:a16="http://schemas.microsoft.com/office/drawing/2014/main" id="{684BF861-0459-4DE5-8A0F-D7BC4D8B5C0C}"/>
              </a:ext>
            </a:extLst>
          </p:cNvPr>
          <p:cNvSpPr txBox="1"/>
          <p:nvPr/>
        </p:nvSpPr>
        <p:spPr>
          <a:xfrm>
            <a:off x="2584610" y="3103566"/>
            <a:ext cx="2254082" cy="321627"/>
          </a:xfrm>
          <a:prstGeom prst="rect">
            <a:avLst/>
          </a:prstGeom>
          <a:solidFill>
            <a:srgbClr val="0067AC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sz="2000"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John Wood</a:t>
            </a:r>
          </a:p>
        </p:txBody>
      </p:sp>
      <p:pic>
        <p:nvPicPr>
          <p:cNvPr id="46" name="Imagen 35" descr="IMG_5652.PNG">
            <a:extLst>
              <a:ext uri="{FF2B5EF4-FFF2-40B4-BE49-F238E27FC236}">
                <a16:creationId xmlns:a16="http://schemas.microsoft.com/office/drawing/2014/main" id="{DD6BB24A-B2D9-431B-A74D-3E377D8BB7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t="24869"/>
          <a:stretch/>
        </p:blipFill>
        <p:spPr>
          <a:xfrm>
            <a:off x="3870037" y="4820320"/>
            <a:ext cx="952204" cy="904934"/>
          </a:xfrm>
          <a:prstGeom prst="rect">
            <a:avLst/>
          </a:prstGeom>
          <a:noFill/>
        </p:spPr>
      </p:pic>
      <p:pic>
        <p:nvPicPr>
          <p:cNvPr id="47" name="Imagen 38" descr="IMG_5677.PNG">
            <a:extLst>
              <a:ext uri="{FF2B5EF4-FFF2-40B4-BE49-F238E27FC236}">
                <a16:creationId xmlns:a16="http://schemas.microsoft.com/office/drawing/2014/main" id="{C599AFD6-CAF3-48D6-9F67-E0C51243D3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9"/>
          <a:stretch/>
        </p:blipFill>
        <p:spPr>
          <a:xfrm>
            <a:off x="5518116" y="1680633"/>
            <a:ext cx="1240538" cy="147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CuadroTexto 39">
            <a:extLst>
              <a:ext uri="{FF2B5EF4-FFF2-40B4-BE49-F238E27FC236}">
                <a16:creationId xmlns:a16="http://schemas.microsoft.com/office/drawing/2014/main" id="{6B6768AC-1D2F-4B9F-A473-85A3741400E1}"/>
              </a:ext>
            </a:extLst>
          </p:cNvPr>
          <p:cNvSpPr txBox="1"/>
          <p:nvPr/>
        </p:nvSpPr>
        <p:spPr>
          <a:xfrm>
            <a:off x="4919089" y="3110964"/>
            <a:ext cx="2261958" cy="321627"/>
          </a:xfrm>
          <a:prstGeom prst="rect">
            <a:avLst/>
          </a:prstGeom>
          <a:solidFill>
            <a:srgbClr val="0067AC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sz="2000"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Carlo Rizzuto</a:t>
            </a:r>
          </a:p>
        </p:txBody>
      </p:sp>
      <p:pic>
        <p:nvPicPr>
          <p:cNvPr id="49" name="Imagen 37" descr="IMG_5654.PNG">
            <a:extLst>
              <a:ext uri="{FF2B5EF4-FFF2-40B4-BE49-F238E27FC236}">
                <a16:creationId xmlns:a16="http://schemas.microsoft.com/office/drawing/2014/main" id="{DB2B8A20-5FF6-4976-A081-EFB3DA82BC2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r="9091"/>
          <a:stretch/>
        </p:blipFill>
        <p:spPr>
          <a:xfrm>
            <a:off x="6094605" y="4778927"/>
            <a:ext cx="952204" cy="946327"/>
          </a:xfrm>
          <a:prstGeom prst="rect">
            <a:avLst/>
          </a:prstGeom>
        </p:spPr>
      </p:pic>
      <p:pic>
        <p:nvPicPr>
          <p:cNvPr id="50" name="Imagen 42" descr="IMG_5678.PNG">
            <a:extLst>
              <a:ext uri="{FF2B5EF4-FFF2-40B4-BE49-F238E27FC236}">
                <a16:creationId xmlns:a16="http://schemas.microsoft.com/office/drawing/2014/main" id="{0BDEC9FB-AC8D-4AD4-91AA-17F456BD92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r="14884" b="5193"/>
          <a:stretch/>
        </p:blipFill>
        <p:spPr>
          <a:xfrm>
            <a:off x="7804543" y="1684396"/>
            <a:ext cx="1259659" cy="16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CuadroTexto 43">
            <a:extLst>
              <a:ext uri="{FF2B5EF4-FFF2-40B4-BE49-F238E27FC236}">
                <a16:creationId xmlns:a16="http://schemas.microsoft.com/office/drawing/2014/main" id="{CC3AC9D1-3CA5-492B-A981-59C64B3316AE}"/>
              </a:ext>
            </a:extLst>
          </p:cNvPr>
          <p:cNvSpPr txBox="1"/>
          <p:nvPr/>
        </p:nvSpPr>
        <p:spPr>
          <a:xfrm>
            <a:off x="7245199" y="3121802"/>
            <a:ext cx="2346036" cy="537070"/>
          </a:xfrm>
          <a:prstGeom prst="rect">
            <a:avLst/>
          </a:prstGeom>
          <a:solidFill>
            <a:srgbClr val="0067AC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Beatrix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Bold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Vierkorn-Rudolph </a:t>
            </a:r>
          </a:p>
        </p:txBody>
      </p:sp>
      <p:pic>
        <p:nvPicPr>
          <p:cNvPr id="52" name="Imagen 45" descr="IMG_5679.PNG">
            <a:extLst>
              <a:ext uri="{FF2B5EF4-FFF2-40B4-BE49-F238E27FC236}">
                <a16:creationId xmlns:a16="http://schemas.microsoft.com/office/drawing/2014/main" id="{23409741-A4A6-4C5D-96EC-5A3F79BFFC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22904"/>
          <a:stretch/>
        </p:blipFill>
        <p:spPr>
          <a:xfrm>
            <a:off x="10103394" y="1724711"/>
            <a:ext cx="1326648" cy="160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CuadroTexto 46">
            <a:extLst>
              <a:ext uri="{FF2B5EF4-FFF2-40B4-BE49-F238E27FC236}">
                <a16:creationId xmlns:a16="http://schemas.microsoft.com/office/drawing/2014/main" id="{8F53C7D7-F331-47D0-B0C2-2E31AD11082F}"/>
              </a:ext>
            </a:extLst>
          </p:cNvPr>
          <p:cNvSpPr txBox="1"/>
          <p:nvPr/>
        </p:nvSpPr>
        <p:spPr>
          <a:xfrm>
            <a:off x="9699345" y="3205888"/>
            <a:ext cx="2241428" cy="321627"/>
          </a:xfrm>
          <a:prstGeom prst="rect">
            <a:avLst/>
          </a:prstGeom>
          <a:solidFill>
            <a:srgbClr val="0067AC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sz="2000"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John Womersley</a:t>
            </a:r>
          </a:p>
        </p:txBody>
      </p:sp>
      <p:pic>
        <p:nvPicPr>
          <p:cNvPr id="54" name="Imagen 44" descr="IMG_5670.PNG">
            <a:extLst>
              <a:ext uri="{FF2B5EF4-FFF2-40B4-BE49-F238E27FC236}">
                <a16:creationId xmlns:a16="http://schemas.microsoft.com/office/drawing/2014/main" id="{F97A8004-BC8C-4B7E-BFA5-DB93A17499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268" y="2597067"/>
            <a:ext cx="746505" cy="734889"/>
          </a:xfrm>
          <a:prstGeom prst="rect">
            <a:avLst/>
          </a:prstGeom>
        </p:spPr>
      </p:pic>
      <p:sp>
        <p:nvSpPr>
          <p:cNvPr id="65" name="CuadroTexto 39">
            <a:extLst>
              <a:ext uri="{FF2B5EF4-FFF2-40B4-BE49-F238E27FC236}">
                <a16:creationId xmlns:a16="http://schemas.microsoft.com/office/drawing/2014/main" id="{E5DA3A86-AFB2-4CEB-8133-C5F0B9403D7A}"/>
              </a:ext>
            </a:extLst>
          </p:cNvPr>
          <p:cNvSpPr txBox="1"/>
          <p:nvPr/>
        </p:nvSpPr>
        <p:spPr>
          <a:xfrm rot="16200000">
            <a:off x="11192607" y="3002659"/>
            <a:ext cx="1948045" cy="1038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sz="2000"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Bold"/>
              <a:ea typeface="+mn-ea"/>
            </a:endParaRPr>
          </a:p>
        </p:txBody>
      </p:sp>
      <p:sp>
        <p:nvSpPr>
          <p:cNvPr id="66" name="CuadroTexto 39">
            <a:extLst>
              <a:ext uri="{FF2B5EF4-FFF2-40B4-BE49-F238E27FC236}">
                <a16:creationId xmlns:a16="http://schemas.microsoft.com/office/drawing/2014/main" id="{71CDC912-A6CF-42CC-8163-E8F58D84A51F}"/>
              </a:ext>
            </a:extLst>
          </p:cNvPr>
          <p:cNvSpPr txBox="1"/>
          <p:nvPr/>
        </p:nvSpPr>
        <p:spPr>
          <a:xfrm rot="16200000" flipV="1">
            <a:off x="8911688" y="3175736"/>
            <a:ext cx="383566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sz="2000"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Bold"/>
              <a:ea typeface="+mn-ea"/>
            </a:endParaRPr>
          </a:p>
        </p:txBody>
      </p:sp>
      <p:sp>
        <p:nvSpPr>
          <p:cNvPr id="67" name="Google Shape;290;p31">
            <a:extLst>
              <a:ext uri="{FF2B5EF4-FFF2-40B4-BE49-F238E27FC236}">
                <a16:creationId xmlns:a16="http://schemas.microsoft.com/office/drawing/2014/main" id="{BB037200-E4B3-4441-8D97-6552A0186251}"/>
              </a:ext>
            </a:extLst>
          </p:cNvPr>
          <p:cNvSpPr txBox="1">
            <a:spLocks/>
          </p:cNvSpPr>
          <p:nvPr/>
        </p:nvSpPr>
        <p:spPr>
          <a:xfrm>
            <a:off x="297713" y="336041"/>
            <a:ext cx="11742092" cy="7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>
              <a:defRPr lang="it-IT"/>
            </a:defPPr>
            <a:lvl1pPr marR="0" lvl="0" indent="0" defTabSz="914377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ESFRI (Roadmapping) concept evolution</a:t>
            </a:r>
          </a:p>
        </p:txBody>
      </p:sp>
      <p:pic>
        <p:nvPicPr>
          <p:cNvPr id="55" name="Imagen 41" descr="IMG_5663.PNG">
            <a:extLst>
              <a:ext uri="{FF2B5EF4-FFF2-40B4-BE49-F238E27FC236}">
                <a16:creationId xmlns:a16="http://schemas.microsoft.com/office/drawing/2014/main" id="{A5F525EB-C561-4949-B42D-DB09FE25D6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12963" r="19747" b="17222"/>
          <a:stretch/>
        </p:blipFill>
        <p:spPr>
          <a:xfrm>
            <a:off x="8627369" y="4778927"/>
            <a:ext cx="952204" cy="970218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0DDFA50-F0CA-42C0-AADF-E4CC494ADD80}"/>
              </a:ext>
            </a:extLst>
          </p:cNvPr>
          <p:cNvSpPr/>
          <p:nvPr/>
        </p:nvSpPr>
        <p:spPr>
          <a:xfrm>
            <a:off x="10790879" y="1044041"/>
            <a:ext cx="1381395" cy="516889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Volný tvar: obrazec 8">
            <a:extLst>
              <a:ext uri="{FF2B5EF4-FFF2-40B4-BE49-F238E27FC236}">
                <a16:creationId xmlns:a16="http://schemas.microsoft.com/office/drawing/2014/main" id="{59FC7949-B96E-1A31-1426-62CD0D0A4E35}"/>
              </a:ext>
            </a:extLst>
          </p:cNvPr>
          <p:cNvSpPr/>
          <p:nvPr/>
        </p:nvSpPr>
        <p:spPr>
          <a:xfrm>
            <a:off x="1996812" y="1230115"/>
            <a:ext cx="646986" cy="268615"/>
          </a:xfrm>
          <a:custGeom>
            <a:avLst/>
            <a:gdLst>
              <a:gd name="connsiteX0" fmla="*/ 0 w 229623"/>
              <a:gd name="connsiteY0" fmla="*/ 53723 h 268615"/>
              <a:gd name="connsiteX1" fmla="*/ 114812 w 229623"/>
              <a:gd name="connsiteY1" fmla="*/ 53723 h 268615"/>
              <a:gd name="connsiteX2" fmla="*/ 114812 w 229623"/>
              <a:gd name="connsiteY2" fmla="*/ 0 h 268615"/>
              <a:gd name="connsiteX3" fmla="*/ 229623 w 229623"/>
              <a:gd name="connsiteY3" fmla="*/ 134308 h 268615"/>
              <a:gd name="connsiteX4" fmla="*/ 114812 w 229623"/>
              <a:gd name="connsiteY4" fmla="*/ 268615 h 268615"/>
              <a:gd name="connsiteX5" fmla="*/ 114812 w 229623"/>
              <a:gd name="connsiteY5" fmla="*/ 214892 h 268615"/>
              <a:gd name="connsiteX6" fmla="*/ 0 w 229623"/>
              <a:gd name="connsiteY6" fmla="*/ 214892 h 268615"/>
              <a:gd name="connsiteX7" fmla="*/ 0 w 229623"/>
              <a:gd name="connsiteY7" fmla="*/ 53723 h 2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23" h="268615">
                <a:moveTo>
                  <a:pt x="0" y="53723"/>
                </a:moveTo>
                <a:lnTo>
                  <a:pt x="114812" y="53723"/>
                </a:lnTo>
                <a:lnTo>
                  <a:pt x="114812" y="0"/>
                </a:lnTo>
                <a:lnTo>
                  <a:pt x="229623" y="134308"/>
                </a:lnTo>
                <a:lnTo>
                  <a:pt x="114812" y="268615"/>
                </a:lnTo>
                <a:lnTo>
                  <a:pt x="114812" y="214892"/>
                </a:lnTo>
                <a:lnTo>
                  <a:pt x="0" y="214892"/>
                </a:lnTo>
                <a:lnTo>
                  <a:pt x="0" y="53723"/>
                </a:lnTo>
                <a:close/>
              </a:path>
            </a:pathLst>
          </a:custGeom>
          <a:ln>
            <a:solidFill>
              <a:srgbClr val="DEEBF7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3723" rIns="68887" bIns="53723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Volný tvar: obrazec 8">
            <a:extLst>
              <a:ext uri="{FF2B5EF4-FFF2-40B4-BE49-F238E27FC236}">
                <a16:creationId xmlns:a16="http://schemas.microsoft.com/office/drawing/2014/main" id="{FBAC7326-D8E7-BFBD-E79C-DA7CDBD67CF4}"/>
              </a:ext>
            </a:extLst>
          </p:cNvPr>
          <p:cNvSpPr/>
          <p:nvPr/>
        </p:nvSpPr>
        <p:spPr>
          <a:xfrm>
            <a:off x="4509041" y="1219036"/>
            <a:ext cx="646986" cy="268615"/>
          </a:xfrm>
          <a:custGeom>
            <a:avLst/>
            <a:gdLst>
              <a:gd name="connsiteX0" fmla="*/ 0 w 229623"/>
              <a:gd name="connsiteY0" fmla="*/ 53723 h 268615"/>
              <a:gd name="connsiteX1" fmla="*/ 114812 w 229623"/>
              <a:gd name="connsiteY1" fmla="*/ 53723 h 268615"/>
              <a:gd name="connsiteX2" fmla="*/ 114812 w 229623"/>
              <a:gd name="connsiteY2" fmla="*/ 0 h 268615"/>
              <a:gd name="connsiteX3" fmla="*/ 229623 w 229623"/>
              <a:gd name="connsiteY3" fmla="*/ 134308 h 268615"/>
              <a:gd name="connsiteX4" fmla="*/ 114812 w 229623"/>
              <a:gd name="connsiteY4" fmla="*/ 268615 h 268615"/>
              <a:gd name="connsiteX5" fmla="*/ 114812 w 229623"/>
              <a:gd name="connsiteY5" fmla="*/ 214892 h 268615"/>
              <a:gd name="connsiteX6" fmla="*/ 0 w 229623"/>
              <a:gd name="connsiteY6" fmla="*/ 214892 h 268615"/>
              <a:gd name="connsiteX7" fmla="*/ 0 w 229623"/>
              <a:gd name="connsiteY7" fmla="*/ 53723 h 2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23" h="268615">
                <a:moveTo>
                  <a:pt x="0" y="53723"/>
                </a:moveTo>
                <a:lnTo>
                  <a:pt x="114812" y="53723"/>
                </a:lnTo>
                <a:lnTo>
                  <a:pt x="114812" y="0"/>
                </a:lnTo>
                <a:lnTo>
                  <a:pt x="229623" y="134308"/>
                </a:lnTo>
                <a:lnTo>
                  <a:pt x="114812" y="268615"/>
                </a:lnTo>
                <a:lnTo>
                  <a:pt x="114812" y="214892"/>
                </a:lnTo>
                <a:lnTo>
                  <a:pt x="0" y="214892"/>
                </a:lnTo>
                <a:lnTo>
                  <a:pt x="0" y="53723"/>
                </a:lnTo>
                <a:close/>
              </a:path>
            </a:pathLst>
          </a:custGeom>
          <a:ln>
            <a:solidFill>
              <a:srgbClr val="DEEBF7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3723" rIns="68887" bIns="53723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Volný tvar: obrazec 8">
            <a:extLst>
              <a:ext uri="{FF2B5EF4-FFF2-40B4-BE49-F238E27FC236}">
                <a16:creationId xmlns:a16="http://schemas.microsoft.com/office/drawing/2014/main" id="{92FACCDA-C291-2B5A-A1F3-3A384929A698}"/>
              </a:ext>
            </a:extLst>
          </p:cNvPr>
          <p:cNvSpPr/>
          <p:nvPr/>
        </p:nvSpPr>
        <p:spPr>
          <a:xfrm>
            <a:off x="6953513" y="1210599"/>
            <a:ext cx="646986" cy="268615"/>
          </a:xfrm>
          <a:custGeom>
            <a:avLst/>
            <a:gdLst>
              <a:gd name="connsiteX0" fmla="*/ 0 w 229623"/>
              <a:gd name="connsiteY0" fmla="*/ 53723 h 268615"/>
              <a:gd name="connsiteX1" fmla="*/ 114812 w 229623"/>
              <a:gd name="connsiteY1" fmla="*/ 53723 h 268615"/>
              <a:gd name="connsiteX2" fmla="*/ 114812 w 229623"/>
              <a:gd name="connsiteY2" fmla="*/ 0 h 268615"/>
              <a:gd name="connsiteX3" fmla="*/ 229623 w 229623"/>
              <a:gd name="connsiteY3" fmla="*/ 134308 h 268615"/>
              <a:gd name="connsiteX4" fmla="*/ 114812 w 229623"/>
              <a:gd name="connsiteY4" fmla="*/ 268615 h 268615"/>
              <a:gd name="connsiteX5" fmla="*/ 114812 w 229623"/>
              <a:gd name="connsiteY5" fmla="*/ 214892 h 268615"/>
              <a:gd name="connsiteX6" fmla="*/ 0 w 229623"/>
              <a:gd name="connsiteY6" fmla="*/ 214892 h 268615"/>
              <a:gd name="connsiteX7" fmla="*/ 0 w 229623"/>
              <a:gd name="connsiteY7" fmla="*/ 53723 h 2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23" h="268615">
                <a:moveTo>
                  <a:pt x="0" y="53723"/>
                </a:moveTo>
                <a:lnTo>
                  <a:pt x="114812" y="53723"/>
                </a:lnTo>
                <a:lnTo>
                  <a:pt x="114812" y="0"/>
                </a:lnTo>
                <a:lnTo>
                  <a:pt x="229623" y="134308"/>
                </a:lnTo>
                <a:lnTo>
                  <a:pt x="114812" y="268615"/>
                </a:lnTo>
                <a:lnTo>
                  <a:pt x="114812" y="214892"/>
                </a:lnTo>
                <a:lnTo>
                  <a:pt x="0" y="214892"/>
                </a:lnTo>
                <a:lnTo>
                  <a:pt x="0" y="53723"/>
                </a:lnTo>
                <a:close/>
              </a:path>
            </a:pathLst>
          </a:custGeom>
          <a:ln>
            <a:solidFill>
              <a:srgbClr val="DEEBF7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3723" rIns="68887" bIns="53723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Volný tvar: obrazec 8">
            <a:extLst>
              <a:ext uri="{FF2B5EF4-FFF2-40B4-BE49-F238E27FC236}">
                <a16:creationId xmlns:a16="http://schemas.microsoft.com/office/drawing/2014/main" id="{7B63E71B-8F31-53A5-C7D9-89545B84A9AB}"/>
              </a:ext>
            </a:extLst>
          </p:cNvPr>
          <p:cNvSpPr/>
          <p:nvPr/>
        </p:nvSpPr>
        <p:spPr>
          <a:xfrm>
            <a:off x="9236259" y="1230115"/>
            <a:ext cx="646986" cy="268615"/>
          </a:xfrm>
          <a:custGeom>
            <a:avLst/>
            <a:gdLst>
              <a:gd name="connsiteX0" fmla="*/ 0 w 229623"/>
              <a:gd name="connsiteY0" fmla="*/ 53723 h 268615"/>
              <a:gd name="connsiteX1" fmla="*/ 114812 w 229623"/>
              <a:gd name="connsiteY1" fmla="*/ 53723 h 268615"/>
              <a:gd name="connsiteX2" fmla="*/ 114812 w 229623"/>
              <a:gd name="connsiteY2" fmla="*/ 0 h 268615"/>
              <a:gd name="connsiteX3" fmla="*/ 229623 w 229623"/>
              <a:gd name="connsiteY3" fmla="*/ 134308 h 268615"/>
              <a:gd name="connsiteX4" fmla="*/ 114812 w 229623"/>
              <a:gd name="connsiteY4" fmla="*/ 268615 h 268615"/>
              <a:gd name="connsiteX5" fmla="*/ 114812 w 229623"/>
              <a:gd name="connsiteY5" fmla="*/ 214892 h 268615"/>
              <a:gd name="connsiteX6" fmla="*/ 0 w 229623"/>
              <a:gd name="connsiteY6" fmla="*/ 214892 h 268615"/>
              <a:gd name="connsiteX7" fmla="*/ 0 w 229623"/>
              <a:gd name="connsiteY7" fmla="*/ 53723 h 2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23" h="268615">
                <a:moveTo>
                  <a:pt x="0" y="53723"/>
                </a:moveTo>
                <a:lnTo>
                  <a:pt x="114812" y="53723"/>
                </a:lnTo>
                <a:lnTo>
                  <a:pt x="114812" y="0"/>
                </a:lnTo>
                <a:lnTo>
                  <a:pt x="229623" y="134308"/>
                </a:lnTo>
                <a:lnTo>
                  <a:pt x="114812" y="268615"/>
                </a:lnTo>
                <a:lnTo>
                  <a:pt x="114812" y="214892"/>
                </a:lnTo>
                <a:lnTo>
                  <a:pt x="0" y="214892"/>
                </a:lnTo>
                <a:lnTo>
                  <a:pt x="0" y="53723"/>
                </a:lnTo>
                <a:close/>
              </a:path>
            </a:pathLst>
          </a:custGeom>
          <a:ln>
            <a:solidFill>
              <a:srgbClr val="DEEBF7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3723" rIns="68887" bIns="53723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Volný tvar: obrazec 8">
            <a:extLst>
              <a:ext uri="{FF2B5EF4-FFF2-40B4-BE49-F238E27FC236}">
                <a16:creationId xmlns:a16="http://schemas.microsoft.com/office/drawing/2014/main" id="{B8569600-C99E-0158-BC54-D608DE1EB513}"/>
              </a:ext>
            </a:extLst>
          </p:cNvPr>
          <p:cNvSpPr/>
          <p:nvPr/>
        </p:nvSpPr>
        <p:spPr>
          <a:xfrm>
            <a:off x="11413644" y="1210600"/>
            <a:ext cx="646986" cy="268615"/>
          </a:xfrm>
          <a:custGeom>
            <a:avLst/>
            <a:gdLst>
              <a:gd name="connsiteX0" fmla="*/ 0 w 229623"/>
              <a:gd name="connsiteY0" fmla="*/ 53723 h 268615"/>
              <a:gd name="connsiteX1" fmla="*/ 114812 w 229623"/>
              <a:gd name="connsiteY1" fmla="*/ 53723 h 268615"/>
              <a:gd name="connsiteX2" fmla="*/ 114812 w 229623"/>
              <a:gd name="connsiteY2" fmla="*/ 0 h 268615"/>
              <a:gd name="connsiteX3" fmla="*/ 229623 w 229623"/>
              <a:gd name="connsiteY3" fmla="*/ 134308 h 268615"/>
              <a:gd name="connsiteX4" fmla="*/ 114812 w 229623"/>
              <a:gd name="connsiteY4" fmla="*/ 268615 h 268615"/>
              <a:gd name="connsiteX5" fmla="*/ 114812 w 229623"/>
              <a:gd name="connsiteY5" fmla="*/ 214892 h 268615"/>
              <a:gd name="connsiteX6" fmla="*/ 0 w 229623"/>
              <a:gd name="connsiteY6" fmla="*/ 214892 h 268615"/>
              <a:gd name="connsiteX7" fmla="*/ 0 w 229623"/>
              <a:gd name="connsiteY7" fmla="*/ 53723 h 2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23" h="268615">
                <a:moveTo>
                  <a:pt x="0" y="53723"/>
                </a:moveTo>
                <a:lnTo>
                  <a:pt x="114812" y="53723"/>
                </a:lnTo>
                <a:lnTo>
                  <a:pt x="114812" y="0"/>
                </a:lnTo>
                <a:lnTo>
                  <a:pt x="229623" y="134308"/>
                </a:lnTo>
                <a:lnTo>
                  <a:pt x="114812" y="268615"/>
                </a:lnTo>
                <a:lnTo>
                  <a:pt x="114812" y="214892"/>
                </a:lnTo>
                <a:lnTo>
                  <a:pt x="0" y="214892"/>
                </a:lnTo>
                <a:lnTo>
                  <a:pt x="0" y="53723"/>
                </a:lnTo>
                <a:close/>
              </a:path>
            </a:pathLst>
          </a:custGeom>
          <a:ln>
            <a:solidFill>
              <a:srgbClr val="DEEBF7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3723" rIns="68887" bIns="53723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F18F8B3B-FC27-44D9-A79F-7DBFDBF0AB50}"/>
              </a:ext>
            </a:extLst>
          </p:cNvPr>
          <p:cNvSpPr txBox="1"/>
          <p:nvPr/>
        </p:nvSpPr>
        <p:spPr>
          <a:xfrm>
            <a:off x="1447975" y="6109381"/>
            <a:ext cx="991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Startegic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policy advice to Council of ministers, RIs Roadmaps, RI Landscapes, ESFRI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scripta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and reports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8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2D0869F3-E7A4-4470-9352-AC7164D0A0FE}"/>
              </a:ext>
            </a:extLst>
          </p:cNvPr>
          <p:cNvGrpSpPr/>
          <p:nvPr/>
        </p:nvGrpSpPr>
        <p:grpSpPr>
          <a:xfrm>
            <a:off x="-5204766" y="1203321"/>
            <a:ext cx="13520279" cy="693021"/>
            <a:chOff x="474236" y="918244"/>
            <a:chExt cx="11287604" cy="693021"/>
          </a:xfrm>
        </p:grpSpPr>
        <p:sp>
          <p:nvSpPr>
            <p:cNvPr id="6" name="Volný tvar: obrazec 5">
              <a:extLst>
                <a:ext uri="{FF2B5EF4-FFF2-40B4-BE49-F238E27FC236}">
                  <a16:creationId xmlns:a16="http://schemas.microsoft.com/office/drawing/2014/main" id="{1B71254B-57E8-4054-ADF9-0C063CD6382C}"/>
                </a:ext>
              </a:extLst>
            </p:cNvPr>
            <p:cNvSpPr/>
            <p:nvPr/>
          </p:nvSpPr>
          <p:spPr>
            <a:xfrm>
              <a:off x="474236" y="1298430"/>
              <a:ext cx="685081" cy="312835"/>
            </a:xfrm>
            <a:custGeom>
              <a:avLst/>
              <a:gdLst>
                <a:gd name="connsiteX0" fmla="*/ 0 w 1083128"/>
                <a:gd name="connsiteY0" fmla="*/ 64988 h 649876"/>
                <a:gd name="connsiteX1" fmla="*/ 64988 w 1083128"/>
                <a:gd name="connsiteY1" fmla="*/ 0 h 649876"/>
                <a:gd name="connsiteX2" fmla="*/ 1018140 w 1083128"/>
                <a:gd name="connsiteY2" fmla="*/ 0 h 649876"/>
                <a:gd name="connsiteX3" fmla="*/ 1083128 w 1083128"/>
                <a:gd name="connsiteY3" fmla="*/ 64988 h 649876"/>
                <a:gd name="connsiteX4" fmla="*/ 1083128 w 1083128"/>
                <a:gd name="connsiteY4" fmla="*/ 584888 h 649876"/>
                <a:gd name="connsiteX5" fmla="*/ 1018140 w 1083128"/>
                <a:gd name="connsiteY5" fmla="*/ 649876 h 649876"/>
                <a:gd name="connsiteX6" fmla="*/ 64988 w 1083128"/>
                <a:gd name="connsiteY6" fmla="*/ 649876 h 649876"/>
                <a:gd name="connsiteX7" fmla="*/ 0 w 1083128"/>
                <a:gd name="connsiteY7" fmla="*/ 584888 h 649876"/>
                <a:gd name="connsiteX8" fmla="*/ 0 w 1083128"/>
                <a:gd name="connsiteY8" fmla="*/ 64988 h 64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128" h="649876">
                  <a:moveTo>
                    <a:pt x="0" y="64988"/>
                  </a:moveTo>
                  <a:cubicBezTo>
                    <a:pt x="0" y="29096"/>
                    <a:pt x="29096" y="0"/>
                    <a:pt x="64988" y="0"/>
                  </a:cubicBezTo>
                  <a:lnTo>
                    <a:pt x="1018140" y="0"/>
                  </a:lnTo>
                  <a:cubicBezTo>
                    <a:pt x="1054032" y="0"/>
                    <a:pt x="1083128" y="29096"/>
                    <a:pt x="1083128" y="64988"/>
                  </a:cubicBezTo>
                  <a:lnTo>
                    <a:pt x="1083128" y="584888"/>
                  </a:lnTo>
                  <a:cubicBezTo>
                    <a:pt x="1083128" y="620780"/>
                    <a:pt x="1054032" y="649876"/>
                    <a:pt x="1018140" y="649876"/>
                  </a:cubicBezTo>
                  <a:lnTo>
                    <a:pt x="64988" y="649876"/>
                  </a:lnTo>
                  <a:cubicBezTo>
                    <a:pt x="29096" y="649876"/>
                    <a:pt x="0" y="620780"/>
                    <a:pt x="0" y="584888"/>
                  </a:cubicBezTo>
                  <a:lnTo>
                    <a:pt x="0" y="64988"/>
                  </a:lnTo>
                  <a:close/>
                </a:path>
              </a:pathLst>
            </a:custGeom>
            <a:solidFill>
              <a:srgbClr val="DEEBF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14" tIns="125714" rIns="125714" bIns="12571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2002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75FF1BFB-3F60-4394-885E-5FB9FD8A90AA}"/>
                </a:ext>
              </a:extLst>
            </p:cNvPr>
            <p:cNvSpPr/>
            <p:nvPr/>
          </p:nvSpPr>
          <p:spPr>
            <a:xfrm>
              <a:off x="3861177" y="1279956"/>
              <a:ext cx="518607" cy="268615"/>
            </a:xfrm>
            <a:custGeom>
              <a:avLst/>
              <a:gdLst>
                <a:gd name="connsiteX0" fmla="*/ 0 w 229623"/>
                <a:gd name="connsiteY0" fmla="*/ 53723 h 268615"/>
                <a:gd name="connsiteX1" fmla="*/ 114812 w 229623"/>
                <a:gd name="connsiteY1" fmla="*/ 53723 h 268615"/>
                <a:gd name="connsiteX2" fmla="*/ 114812 w 229623"/>
                <a:gd name="connsiteY2" fmla="*/ 0 h 268615"/>
                <a:gd name="connsiteX3" fmla="*/ 229623 w 229623"/>
                <a:gd name="connsiteY3" fmla="*/ 134308 h 268615"/>
                <a:gd name="connsiteX4" fmla="*/ 114812 w 229623"/>
                <a:gd name="connsiteY4" fmla="*/ 268615 h 268615"/>
                <a:gd name="connsiteX5" fmla="*/ 114812 w 229623"/>
                <a:gd name="connsiteY5" fmla="*/ 214892 h 268615"/>
                <a:gd name="connsiteX6" fmla="*/ 0 w 229623"/>
                <a:gd name="connsiteY6" fmla="*/ 214892 h 268615"/>
                <a:gd name="connsiteX7" fmla="*/ 0 w 229623"/>
                <a:gd name="connsiteY7" fmla="*/ 53723 h 2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23" h="268615">
                  <a:moveTo>
                    <a:pt x="0" y="53723"/>
                  </a:moveTo>
                  <a:lnTo>
                    <a:pt x="114812" y="53723"/>
                  </a:lnTo>
                  <a:lnTo>
                    <a:pt x="114812" y="0"/>
                  </a:lnTo>
                  <a:lnTo>
                    <a:pt x="229623" y="134308"/>
                  </a:lnTo>
                  <a:lnTo>
                    <a:pt x="114812" y="268615"/>
                  </a:lnTo>
                  <a:lnTo>
                    <a:pt x="114812" y="214892"/>
                  </a:lnTo>
                  <a:lnTo>
                    <a:pt x="0" y="214892"/>
                  </a:lnTo>
                  <a:lnTo>
                    <a:pt x="0" y="53723"/>
                  </a:lnTo>
                  <a:close/>
                </a:path>
              </a:pathLst>
            </a:custGeom>
            <a:ln>
              <a:solidFill>
                <a:srgbClr val="DEEBF7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3723" rIns="68887" bIns="53723" numCol="1" spcCol="1270" anchor="ctr" anchorCtr="0">
              <a:noAutofit/>
            </a:bodyPr>
            <a:lstStyle/>
            <a:p>
              <a:pPr marL="0" marR="0" lvl="0" indent="0" algn="ctr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968BC84D-A7E5-49A5-BAF6-1DEE108C32C7}"/>
                </a:ext>
              </a:extLst>
            </p:cNvPr>
            <p:cNvSpPr/>
            <p:nvPr/>
          </p:nvSpPr>
          <p:spPr>
            <a:xfrm>
              <a:off x="10274118" y="918244"/>
              <a:ext cx="1487722" cy="351960"/>
            </a:xfrm>
            <a:custGeom>
              <a:avLst/>
              <a:gdLst>
                <a:gd name="connsiteX0" fmla="*/ 0 w 1083128"/>
                <a:gd name="connsiteY0" fmla="*/ 64988 h 649876"/>
                <a:gd name="connsiteX1" fmla="*/ 64988 w 1083128"/>
                <a:gd name="connsiteY1" fmla="*/ 0 h 649876"/>
                <a:gd name="connsiteX2" fmla="*/ 1018140 w 1083128"/>
                <a:gd name="connsiteY2" fmla="*/ 0 h 649876"/>
                <a:gd name="connsiteX3" fmla="*/ 1083128 w 1083128"/>
                <a:gd name="connsiteY3" fmla="*/ 64988 h 649876"/>
                <a:gd name="connsiteX4" fmla="*/ 1083128 w 1083128"/>
                <a:gd name="connsiteY4" fmla="*/ 584888 h 649876"/>
                <a:gd name="connsiteX5" fmla="*/ 1018140 w 1083128"/>
                <a:gd name="connsiteY5" fmla="*/ 649876 h 649876"/>
                <a:gd name="connsiteX6" fmla="*/ 64988 w 1083128"/>
                <a:gd name="connsiteY6" fmla="*/ 649876 h 649876"/>
                <a:gd name="connsiteX7" fmla="*/ 0 w 1083128"/>
                <a:gd name="connsiteY7" fmla="*/ 584888 h 649876"/>
                <a:gd name="connsiteX8" fmla="*/ 0 w 1083128"/>
                <a:gd name="connsiteY8" fmla="*/ 64988 h 64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128" h="649876">
                  <a:moveTo>
                    <a:pt x="0" y="64988"/>
                  </a:moveTo>
                  <a:cubicBezTo>
                    <a:pt x="0" y="29096"/>
                    <a:pt x="29096" y="0"/>
                    <a:pt x="64988" y="0"/>
                  </a:cubicBezTo>
                  <a:lnTo>
                    <a:pt x="1018140" y="0"/>
                  </a:lnTo>
                  <a:cubicBezTo>
                    <a:pt x="1054032" y="0"/>
                    <a:pt x="1083128" y="29096"/>
                    <a:pt x="1083128" y="64988"/>
                  </a:cubicBezTo>
                  <a:lnTo>
                    <a:pt x="1083128" y="584888"/>
                  </a:lnTo>
                  <a:cubicBezTo>
                    <a:pt x="1083128" y="620780"/>
                    <a:pt x="1054032" y="649876"/>
                    <a:pt x="1018140" y="649876"/>
                  </a:cubicBezTo>
                  <a:lnTo>
                    <a:pt x="64988" y="649876"/>
                  </a:lnTo>
                  <a:cubicBezTo>
                    <a:pt x="29096" y="649876"/>
                    <a:pt x="0" y="620780"/>
                    <a:pt x="0" y="584888"/>
                  </a:cubicBezTo>
                  <a:lnTo>
                    <a:pt x="0" y="6498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714" tIns="125714" rIns="125714" bIns="125714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2022 - 2023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1" name="Tabulka 21">
            <a:extLst>
              <a:ext uri="{FF2B5EF4-FFF2-40B4-BE49-F238E27FC236}">
                <a16:creationId xmlns:a16="http://schemas.microsoft.com/office/drawing/2014/main" id="{8EF492B4-164A-4093-8606-7772168B6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7698"/>
              </p:ext>
            </p:extLst>
          </p:nvPr>
        </p:nvGraphicFramePr>
        <p:xfrm>
          <a:off x="735939" y="1759645"/>
          <a:ext cx="8096252" cy="4225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2723">
                  <a:extLst>
                    <a:ext uri="{9D8B030D-6E8A-4147-A177-3AD203B41FA5}">
                      <a16:colId xmlns:a16="http://schemas.microsoft.com/office/drawing/2014/main" val="1139491861"/>
                    </a:ext>
                  </a:extLst>
                </a:gridCol>
                <a:gridCol w="2678824">
                  <a:extLst>
                    <a:ext uri="{9D8B030D-6E8A-4147-A177-3AD203B41FA5}">
                      <a16:colId xmlns:a16="http://schemas.microsoft.com/office/drawing/2014/main" val="1960284144"/>
                    </a:ext>
                  </a:extLst>
                </a:gridCol>
                <a:gridCol w="2794705">
                  <a:extLst>
                    <a:ext uri="{9D8B030D-6E8A-4147-A177-3AD203B41FA5}">
                      <a16:colId xmlns:a16="http://schemas.microsoft.com/office/drawing/2014/main" val="2352376762"/>
                    </a:ext>
                  </a:extLst>
                </a:gridCol>
              </a:tblGrid>
              <a:tr h="1606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933158"/>
                  </a:ext>
                </a:extLst>
              </a:tr>
              <a:tr h="2619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ko-KR" sz="1800" b="1" noProof="0" dirty="0">
                          <a:solidFill>
                            <a:srgbClr val="0067AC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ko-KR" sz="1800" b="1" noProof="0" dirty="0">
                          <a:solidFill>
                            <a:srgbClr val="0067AC"/>
                          </a:solidFill>
                        </a:rPr>
                        <a:t> </a:t>
                      </a:r>
                      <a:r>
                        <a:rPr lang="en-US" altLang="ko-KR" sz="1800" b="1" noProof="0" dirty="0">
                          <a:solidFill>
                            <a:srgbClr val="0067AC"/>
                          </a:solidFill>
                        </a:rPr>
                        <a:t>Consolidation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/>
                        <a:t>&amp; incorporation of the mandates of Council: </a:t>
                      </a:r>
                      <a:r>
                        <a:rPr lang="en-US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sustainability</a:t>
                      </a:r>
                      <a:r>
                        <a:rPr lang="en-US" sz="1800" noProof="0" dirty="0"/>
                        <a:t>, innovation, and hub of funders of e-infra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ko-KR" sz="1800" b="1" noProof="0" dirty="0">
                        <a:solidFill>
                          <a:srgbClr val="0067AC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noProof="0" dirty="0">
                          <a:solidFill>
                            <a:srgbClr val="0067AC"/>
                          </a:solidFill>
                          <a:latin typeface="+mn-lt"/>
                        </a:rPr>
                        <a:t>Integration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latin typeface="+mn-lt"/>
                        </a:rPr>
                        <a:t>&amp;relevance </a:t>
                      </a:r>
                      <a:r>
                        <a:rPr lang="en-US" sz="1800" b="1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strategic positioning </a:t>
                      </a:r>
                      <a:r>
                        <a:rPr lang="en-US" sz="1800" noProof="0" dirty="0">
                          <a:latin typeface="+mn-lt"/>
                        </a:rPr>
                        <a:t>in ERA; paradigm shift from planning to operation</a:t>
                      </a:r>
                      <a:r>
                        <a:rPr lang="cs-CZ" sz="1800" noProof="0" dirty="0">
                          <a:latin typeface="+mn-lt"/>
                        </a:rPr>
                        <a:t>, </a:t>
                      </a:r>
                      <a:r>
                        <a:rPr lang="en-US" sz="1800" noProof="0" dirty="0">
                          <a:latin typeface="+mn-lt"/>
                        </a:rPr>
                        <a:t>joint ESFRI vision - the ESFRI White Paper 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ko-KR" sz="1800" b="1" noProof="0" dirty="0">
                        <a:solidFill>
                          <a:srgbClr val="0067AC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ko-KR" sz="1800" b="1" noProof="0" dirty="0">
                          <a:solidFill>
                            <a:srgbClr val="0067AC"/>
                          </a:solidFill>
                          <a:latin typeface="+mn-lt"/>
                        </a:rPr>
                        <a:t>I</a:t>
                      </a:r>
                      <a:r>
                        <a:rPr lang="en-US" altLang="ko-KR" sz="1800" b="1" noProof="0" dirty="0" err="1">
                          <a:solidFill>
                            <a:srgbClr val="0067AC"/>
                          </a:solidFill>
                          <a:latin typeface="+mn-lt"/>
                        </a:rPr>
                        <a:t>ntegrat</a:t>
                      </a:r>
                      <a:r>
                        <a:rPr lang="cs-CZ" altLang="ko-KR" sz="1800" b="1" noProof="0" dirty="0">
                          <a:solidFill>
                            <a:srgbClr val="0067AC"/>
                          </a:solidFill>
                          <a:latin typeface="+mn-lt"/>
                        </a:rPr>
                        <a:t>ion</a:t>
                      </a:r>
                      <a:r>
                        <a:rPr lang="en-US" altLang="ko-KR" sz="1800" b="1" noProof="0" dirty="0">
                          <a:solidFill>
                            <a:srgbClr val="0067AC"/>
                          </a:solidFill>
                          <a:latin typeface="+mn-lt"/>
                        </a:rPr>
                        <a:t> of RIs </a:t>
                      </a:r>
                      <a:r>
                        <a:rPr lang="en-US" altLang="ko-KR" sz="18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in the renewed </a:t>
                      </a:r>
                      <a:r>
                        <a:rPr lang="cs-CZ" altLang="ko-KR" sz="18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ERA</a:t>
                      </a:r>
                      <a:r>
                        <a:rPr lang="cs-CZ" altLang="ko-KR" sz="1800" b="1" noProof="0" dirty="0">
                          <a:solidFill>
                            <a:srgbClr val="0067AC"/>
                          </a:solidFill>
                          <a:latin typeface="+mn-lt"/>
                        </a:rPr>
                        <a:t>, </a:t>
                      </a:r>
                      <a:r>
                        <a:rPr lang="en-US" altLang="ko-KR" sz="1800" b="1" noProof="0" dirty="0">
                          <a:solidFill>
                            <a:srgbClr val="0067AC"/>
                          </a:solidFill>
                          <a:latin typeface="+mn-lt"/>
                        </a:rPr>
                        <a:t>Landscape Analysis </a:t>
                      </a:r>
                      <a:r>
                        <a:rPr lang="en-US" altLang="ko-KR" sz="18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in 2023</a:t>
                      </a:r>
                      <a:r>
                        <a:rPr lang="cs-CZ" altLang="ko-KR" sz="18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cs-CZ" altLang="ko-KR" sz="1800" b="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increasing</a:t>
                      </a:r>
                      <a:r>
                        <a:rPr lang="cs-CZ" altLang="ko-KR" sz="18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c</a:t>
                      </a:r>
                      <a:r>
                        <a:rPr lang="en-US" altLang="ko-KR" sz="1800" b="0" noProof="0" dirty="0" err="1">
                          <a:solidFill>
                            <a:schemeClr val="tx1"/>
                          </a:solidFill>
                          <a:latin typeface="+mn-lt"/>
                        </a:rPr>
                        <a:t>ooperation</a:t>
                      </a:r>
                      <a:r>
                        <a:rPr lang="en-US" altLang="ko-KR" sz="18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 with industry and technological infrastructures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08660"/>
                  </a:ext>
                </a:extLst>
              </a:tr>
            </a:tbl>
          </a:graphicData>
        </a:graphic>
      </p:graphicFrame>
      <p:pic>
        <p:nvPicPr>
          <p:cNvPr id="56" name="Imagen 48" descr="IMG_5680.PNG">
            <a:extLst>
              <a:ext uri="{FF2B5EF4-FFF2-40B4-BE49-F238E27FC236}">
                <a16:creationId xmlns:a16="http://schemas.microsoft.com/office/drawing/2014/main" id="{3E7DAD05-1B44-43DB-971C-3E5B073000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11755" r="22686" b="27241"/>
          <a:stretch/>
        </p:blipFill>
        <p:spPr>
          <a:xfrm>
            <a:off x="1499042" y="1774908"/>
            <a:ext cx="1301647" cy="146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CuadroTexto 49">
            <a:extLst>
              <a:ext uri="{FF2B5EF4-FFF2-40B4-BE49-F238E27FC236}">
                <a16:creationId xmlns:a16="http://schemas.microsoft.com/office/drawing/2014/main" id="{1C5FA20E-9FD1-4A0C-A4D6-CF7C51429F0A}"/>
              </a:ext>
            </a:extLst>
          </p:cNvPr>
          <p:cNvSpPr txBox="1"/>
          <p:nvPr/>
        </p:nvSpPr>
        <p:spPr>
          <a:xfrm>
            <a:off x="779370" y="3107373"/>
            <a:ext cx="2702739" cy="321627"/>
          </a:xfrm>
          <a:prstGeom prst="rect">
            <a:avLst/>
          </a:prstGeom>
          <a:solidFill>
            <a:srgbClr val="0067AC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Giorgio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Ross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i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Bold"/>
              <a:ea typeface="+mn-ea"/>
            </a:endParaRPr>
          </a:p>
        </p:txBody>
      </p:sp>
      <p:pic>
        <p:nvPicPr>
          <p:cNvPr id="60" name="Imagen 47" descr="IMG_5668.PNG">
            <a:extLst>
              <a:ext uri="{FF2B5EF4-FFF2-40B4-BE49-F238E27FC236}">
                <a16:creationId xmlns:a16="http://schemas.microsoft.com/office/drawing/2014/main" id="{DD32F93E-46FB-4101-B7E3-C28D9A5996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471" r="363"/>
          <a:stretch/>
        </p:blipFill>
        <p:spPr>
          <a:xfrm>
            <a:off x="2757057" y="2643238"/>
            <a:ext cx="725052" cy="702748"/>
          </a:xfrm>
          <a:prstGeom prst="rect">
            <a:avLst/>
          </a:prstGeom>
        </p:spPr>
      </p:pic>
      <p:sp>
        <p:nvSpPr>
          <p:cNvPr id="65" name="CuadroTexto 39">
            <a:extLst>
              <a:ext uri="{FF2B5EF4-FFF2-40B4-BE49-F238E27FC236}">
                <a16:creationId xmlns:a16="http://schemas.microsoft.com/office/drawing/2014/main" id="{E5DA3A86-AFB2-4CEB-8133-C5F0B9403D7A}"/>
              </a:ext>
            </a:extLst>
          </p:cNvPr>
          <p:cNvSpPr txBox="1"/>
          <p:nvPr/>
        </p:nvSpPr>
        <p:spPr>
          <a:xfrm rot="16200000">
            <a:off x="11192607" y="3002659"/>
            <a:ext cx="1948045" cy="1038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sz="2000"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Bold"/>
              <a:ea typeface="+mn-ea"/>
            </a:endParaRPr>
          </a:p>
        </p:txBody>
      </p:sp>
      <p:sp>
        <p:nvSpPr>
          <p:cNvPr id="66" name="CuadroTexto 39">
            <a:extLst>
              <a:ext uri="{FF2B5EF4-FFF2-40B4-BE49-F238E27FC236}">
                <a16:creationId xmlns:a16="http://schemas.microsoft.com/office/drawing/2014/main" id="{71CDC912-A6CF-42CC-8163-E8F58D84A51F}"/>
              </a:ext>
            </a:extLst>
          </p:cNvPr>
          <p:cNvSpPr txBox="1"/>
          <p:nvPr/>
        </p:nvSpPr>
        <p:spPr>
          <a:xfrm rot="16200000" flipV="1">
            <a:off x="8911688" y="3175736"/>
            <a:ext cx="383566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sz="2000"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Bold"/>
              <a:ea typeface="+mn-ea"/>
            </a:endParaRPr>
          </a:p>
        </p:txBody>
      </p:sp>
      <p:sp>
        <p:nvSpPr>
          <p:cNvPr id="67" name="Google Shape;290;p31">
            <a:extLst>
              <a:ext uri="{FF2B5EF4-FFF2-40B4-BE49-F238E27FC236}">
                <a16:creationId xmlns:a16="http://schemas.microsoft.com/office/drawing/2014/main" id="{BB037200-E4B3-4441-8D97-6552A0186251}"/>
              </a:ext>
            </a:extLst>
          </p:cNvPr>
          <p:cNvSpPr txBox="1">
            <a:spLocks/>
          </p:cNvSpPr>
          <p:nvPr/>
        </p:nvSpPr>
        <p:spPr>
          <a:xfrm>
            <a:off x="297713" y="336041"/>
            <a:ext cx="11742092" cy="7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defPPr>
              <a:defRPr lang="it-IT"/>
            </a:defPPr>
            <a:lvl1pPr marR="0" lvl="0" indent="0" defTabSz="914377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ESFRI (Roadmapping) concept evolution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0DDFA50-F0CA-42C0-AADF-E4CC494ADD80}"/>
              </a:ext>
            </a:extLst>
          </p:cNvPr>
          <p:cNvSpPr/>
          <p:nvPr/>
        </p:nvSpPr>
        <p:spPr>
          <a:xfrm>
            <a:off x="10790879" y="1044041"/>
            <a:ext cx="1381395" cy="516889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Volný tvar: obrazec 12">
            <a:extLst>
              <a:ext uri="{FF2B5EF4-FFF2-40B4-BE49-F238E27FC236}">
                <a16:creationId xmlns:a16="http://schemas.microsoft.com/office/drawing/2014/main" id="{26FD0FF7-69F7-2A60-35A5-CD9A813648EF}"/>
              </a:ext>
            </a:extLst>
          </p:cNvPr>
          <p:cNvSpPr/>
          <p:nvPr/>
        </p:nvSpPr>
        <p:spPr>
          <a:xfrm>
            <a:off x="3177587" y="1229049"/>
            <a:ext cx="621187" cy="268615"/>
          </a:xfrm>
          <a:custGeom>
            <a:avLst/>
            <a:gdLst>
              <a:gd name="connsiteX0" fmla="*/ 0 w 229623"/>
              <a:gd name="connsiteY0" fmla="*/ 53723 h 268615"/>
              <a:gd name="connsiteX1" fmla="*/ 114812 w 229623"/>
              <a:gd name="connsiteY1" fmla="*/ 53723 h 268615"/>
              <a:gd name="connsiteX2" fmla="*/ 114812 w 229623"/>
              <a:gd name="connsiteY2" fmla="*/ 0 h 268615"/>
              <a:gd name="connsiteX3" fmla="*/ 229623 w 229623"/>
              <a:gd name="connsiteY3" fmla="*/ 134308 h 268615"/>
              <a:gd name="connsiteX4" fmla="*/ 114812 w 229623"/>
              <a:gd name="connsiteY4" fmla="*/ 268615 h 268615"/>
              <a:gd name="connsiteX5" fmla="*/ 114812 w 229623"/>
              <a:gd name="connsiteY5" fmla="*/ 214892 h 268615"/>
              <a:gd name="connsiteX6" fmla="*/ 0 w 229623"/>
              <a:gd name="connsiteY6" fmla="*/ 214892 h 268615"/>
              <a:gd name="connsiteX7" fmla="*/ 0 w 229623"/>
              <a:gd name="connsiteY7" fmla="*/ 53723 h 2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23" h="268615">
                <a:moveTo>
                  <a:pt x="0" y="53723"/>
                </a:moveTo>
                <a:lnTo>
                  <a:pt x="114812" y="53723"/>
                </a:lnTo>
                <a:lnTo>
                  <a:pt x="114812" y="0"/>
                </a:lnTo>
                <a:lnTo>
                  <a:pt x="229623" y="134308"/>
                </a:lnTo>
                <a:lnTo>
                  <a:pt x="114812" y="268615"/>
                </a:lnTo>
                <a:lnTo>
                  <a:pt x="114812" y="214892"/>
                </a:lnTo>
                <a:lnTo>
                  <a:pt x="0" y="214892"/>
                </a:lnTo>
                <a:lnTo>
                  <a:pt x="0" y="53723"/>
                </a:lnTo>
                <a:close/>
              </a:path>
            </a:pathLst>
          </a:custGeom>
          <a:ln>
            <a:solidFill>
              <a:srgbClr val="DEEBF7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3723" rIns="68887" bIns="53723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Volný tvar: obrazec 12">
            <a:extLst>
              <a:ext uri="{FF2B5EF4-FFF2-40B4-BE49-F238E27FC236}">
                <a16:creationId xmlns:a16="http://schemas.microsoft.com/office/drawing/2014/main" id="{695F5FAA-F203-3A5A-1E73-4E04E2C6A53E}"/>
              </a:ext>
            </a:extLst>
          </p:cNvPr>
          <p:cNvSpPr/>
          <p:nvPr/>
        </p:nvSpPr>
        <p:spPr>
          <a:xfrm>
            <a:off x="735331" y="1236548"/>
            <a:ext cx="621187" cy="268615"/>
          </a:xfrm>
          <a:custGeom>
            <a:avLst/>
            <a:gdLst>
              <a:gd name="connsiteX0" fmla="*/ 0 w 229623"/>
              <a:gd name="connsiteY0" fmla="*/ 53723 h 268615"/>
              <a:gd name="connsiteX1" fmla="*/ 114812 w 229623"/>
              <a:gd name="connsiteY1" fmla="*/ 53723 h 268615"/>
              <a:gd name="connsiteX2" fmla="*/ 114812 w 229623"/>
              <a:gd name="connsiteY2" fmla="*/ 0 h 268615"/>
              <a:gd name="connsiteX3" fmla="*/ 229623 w 229623"/>
              <a:gd name="connsiteY3" fmla="*/ 134308 h 268615"/>
              <a:gd name="connsiteX4" fmla="*/ 114812 w 229623"/>
              <a:gd name="connsiteY4" fmla="*/ 268615 h 268615"/>
              <a:gd name="connsiteX5" fmla="*/ 114812 w 229623"/>
              <a:gd name="connsiteY5" fmla="*/ 214892 h 268615"/>
              <a:gd name="connsiteX6" fmla="*/ 0 w 229623"/>
              <a:gd name="connsiteY6" fmla="*/ 214892 h 268615"/>
              <a:gd name="connsiteX7" fmla="*/ 0 w 229623"/>
              <a:gd name="connsiteY7" fmla="*/ 53723 h 2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23" h="268615">
                <a:moveTo>
                  <a:pt x="0" y="53723"/>
                </a:moveTo>
                <a:lnTo>
                  <a:pt x="114812" y="53723"/>
                </a:lnTo>
                <a:lnTo>
                  <a:pt x="114812" y="0"/>
                </a:lnTo>
                <a:lnTo>
                  <a:pt x="229623" y="134308"/>
                </a:lnTo>
                <a:lnTo>
                  <a:pt x="114812" y="268615"/>
                </a:lnTo>
                <a:lnTo>
                  <a:pt x="114812" y="214892"/>
                </a:lnTo>
                <a:lnTo>
                  <a:pt x="0" y="214892"/>
                </a:lnTo>
                <a:lnTo>
                  <a:pt x="0" y="53723"/>
                </a:lnTo>
                <a:close/>
              </a:path>
            </a:pathLst>
          </a:custGeom>
          <a:ln>
            <a:solidFill>
              <a:srgbClr val="DEEBF7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3723" rIns="68887" bIns="53723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Volný tvar: obrazec 12">
            <a:extLst>
              <a:ext uri="{FF2B5EF4-FFF2-40B4-BE49-F238E27FC236}">
                <a16:creationId xmlns:a16="http://schemas.microsoft.com/office/drawing/2014/main" id="{49A6BCFF-F5AD-D709-CFE6-F0B0106CC2E1}"/>
              </a:ext>
            </a:extLst>
          </p:cNvPr>
          <p:cNvSpPr/>
          <p:nvPr/>
        </p:nvSpPr>
        <p:spPr>
          <a:xfrm>
            <a:off x="5660138" y="1236548"/>
            <a:ext cx="621187" cy="268615"/>
          </a:xfrm>
          <a:custGeom>
            <a:avLst/>
            <a:gdLst>
              <a:gd name="connsiteX0" fmla="*/ 0 w 229623"/>
              <a:gd name="connsiteY0" fmla="*/ 53723 h 268615"/>
              <a:gd name="connsiteX1" fmla="*/ 114812 w 229623"/>
              <a:gd name="connsiteY1" fmla="*/ 53723 h 268615"/>
              <a:gd name="connsiteX2" fmla="*/ 114812 w 229623"/>
              <a:gd name="connsiteY2" fmla="*/ 0 h 268615"/>
              <a:gd name="connsiteX3" fmla="*/ 229623 w 229623"/>
              <a:gd name="connsiteY3" fmla="*/ 134308 h 268615"/>
              <a:gd name="connsiteX4" fmla="*/ 114812 w 229623"/>
              <a:gd name="connsiteY4" fmla="*/ 268615 h 268615"/>
              <a:gd name="connsiteX5" fmla="*/ 114812 w 229623"/>
              <a:gd name="connsiteY5" fmla="*/ 214892 h 268615"/>
              <a:gd name="connsiteX6" fmla="*/ 0 w 229623"/>
              <a:gd name="connsiteY6" fmla="*/ 214892 h 268615"/>
              <a:gd name="connsiteX7" fmla="*/ 0 w 229623"/>
              <a:gd name="connsiteY7" fmla="*/ 53723 h 2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23" h="268615">
                <a:moveTo>
                  <a:pt x="0" y="53723"/>
                </a:moveTo>
                <a:lnTo>
                  <a:pt x="114812" y="53723"/>
                </a:lnTo>
                <a:lnTo>
                  <a:pt x="114812" y="0"/>
                </a:lnTo>
                <a:lnTo>
                  <a:pt x="229623" y="134308"/>
                </a:lnTo>
                <a:lnTo>
                  <a:pt x="114812" y="268615"/>
                </a:lnTo>
                <a:lnTo>
                  <a:pt x="114812" y="214892"/>
                </a:lnTo>
                <a:lnTo>
                  <a:pt x="0" y="214892"/>
                </a:lnTo>
                <a:lnTo>
                  <a:pt x="0" y="53723"/>
                </a:lnTo>
                <a:close/>
              </a:path>
            </a:pathLst>
          </a:custGeom>
          <a:ln>
            <a:solidFill>
              <a:srgbClr val="DEEBF7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3723" rIns="68887" bIns="53723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Volný tvar: obrazec 12">
            <a:extLst>
              <a:ext uri="{FF2B5EF4-FFF2-40B4-BE49-F238E27FC236}">
                <a16:creationId xmlns:a16="http://schemas.microsoft.com/office/drawing/2014/main" id="{CA704B5C-8B6C-1174-6B5E-ABC7EFACBEDD}"/>
              </a:ext>
            </a:extLst>
          </p:cNvPr>
          <p:cNvSpPr/>
          <p:nvPr/>
        </p:nvSpPr>
        <p:spPr>
          <a:xfrm>
            <a:off x="8572373" y="1223156"/>
            <a:ext cx="621187" cy="268615"/>
          </a:xfrm>
          <a:custGeom>
            <a:avLst/>
            <a:gdLst>
              <a:gd name="connsiteX0" fmla="*/ 0 w 229623"/>
              <a:gd name="connsiteY0" fmla="*/ 53723 h 268615"/>
              <a:gd name="connsiteX1" fmla="*/ 114812 w 229623"/>
              <a:gd name="connsiteY1" fmla="*/ 53723 h 268615"/>
              <a:gd name="connsiteX2" fmla="*/ 114812 w 229623"/>
              <a:gd name="connsiteY2" fmla="*/ 0 h 268615"/>
              <a:gd name="connsiteX3" fmla="*/ 229623 w 229623"/>
              <a:gd name="connsiteY3" fmla="*/ 134308 h 268615"/>
              <a:gd name="connsiteX4" fmla="*/ 114812 w 229623"/>
              <a:gd name="connsiteY4" fmla="*/ 268615 h 268615"/>
              <a:gd name="connsiteX5" fmla="*/ 114812 w 229623"/>
              <a:gd name="connsiteY5" fmla="*/ 214892 h 268615"/>
              <a:gd name="connsiteX6" fmla="*/ 0 w 229623"/>
              <a:gd name="connsiteY6" fmla="*/ 214892 h 268615"/>
              <a:gd name="connsiteX7" fmla="*/ 0 w 229623"/>
              <a:gd name="connsiteY7" fmla="*/ 53723 h 2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23" h="268615">
                <a:moveTo>
                  <a:pt x="0" y="53723"/>
                </a:moveTo>
                <a:lnTo>
                  <a:pt x="114812" y="53723"/>
                </a:lnTo>
                <a:lnTo>
                  <a:pt x="114812" y="0"/>
                </a:lnTo>
                <a:lnTo>
                  <a:pt x="229623" y="134308"/>
                </a:lnTo>
                <a:lnTo>
                  <a:pt x="114812" y="268615"/>
                </a:lnTo>
                <a:lnTo>
                  <a:pt x="114812" y="214892"/>
                </a:lnTo>
                <a:lnTo>
                  <a:pt x="0" y="214892"/>
                </a:lnTo>
                <a:lnTo>
                  <a:pt x="0" y="53723"/>
                </a:lnTo>
                <a:close/>
              </a:path>
            </a:pathLst>
          </a:custGeom>
          <a:ln>
            <a:solidFill>
              <a:srgbClr val="DEEBF7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3723" rIns="68887" bIns="53723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Volný tvar: obrazec 15">
            <a:extLst>
              <a:ext uri="{FF2B5EF4-FFF2-40B4-BE49-F238E27FC236}">
                <a16:creationId xmlns:a16="http://schemas.microsoft.com/office/drawing/2014/main" id="{A63CC171-4575-0006-F7A7-894482DC29E6}"/>
              </a:ext>
            </a:extLst>
          </p:cNvPr>
          <p:cNvSpPr/>
          <p:nvPr/>
        </p:nvSpPr>
        <p:spPr>
          <a:xfrm>
            <a:off x="1402779" y="1215881"/>
            <a:ext cx="1728547" cy="338554"/>
          </a:xfrm>
          <a:custGeom>
            <a:avLst/>
            <a:gdLst>
              <a:gd name="connsiteX0" fmla="*/ 0 w 1083128"/>
              <a:gd name="connsiteY0" fmla="*/ 64988 h 649876"/>
              <a:gd name="connsiteX1" fmla="*/ 64988 w 1083128"/>
              <a:gd name="connsiteY1" fmla="*/ 0 h 649876"/>
              <a:gd name="connsiteX2" fmla="*/ 1018140 w 1083128"/>
              <a:gd name="connsiteY2" fmla="*/ 0 h 649876"/>
              <a:gd name="connsiteX3" fmla="*/ 1083128 w 1083128"/>
              <a:gd name="connsiteY3" fmla="*/ 64988 h 649876"/>
              <a:gd name="connsiteX4" fmla="*/ 1083128 w 1083128"/>
              <a:gd name="connsiteY4" fmla="*/ 584888 h 649876"/>
              <a:gd name="connsiteX5" fmla="*/ 1018140 w 1083128"/>
              <a:gd name="connsiteY5" fmla="*/ 649876 h 649876"/>
              <a:gd name="connsiteX6" fmla="*/ 64988 w 1083128"/>
              <a:gd name="connsiteY6" fmla="*/ 649876 h 649876"/>
              <a:gd name="connsiteX7" fmla="*/ 0 w 1083128"/>
              <a:gd name="connsiteY7" fmla="*/ 584888 h 649876"/>
              <a:gd name="connsiteX8" fmla="*/ 0 w 1083128"/>
              <a:gd name="connsiteY8" fmla="*/ 64988 h 64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128" h="649876">
                <a:moveTo>
                  <a:pt x="0" y="64988"/>
                </a:moveTo>
                <a:cubicBezTo>
                  <a:pt x="0" y="29096"/>
                  <a:pt x="29096" y="0"/>
                  <a:pt x="64988" y="0"/>
                </a:cubicBezTo>
                <a:lnTo>
                  <a:pt x="1018140" y="0"/>
                </a:lnTo>
                <a:cubicBezTo>
                  <a:pt x="1054032" y="0"/>
                  <a:pt x="1083128" y="29096"/>
                  <a:pt x="1083128" y="64988"/>
                </a:cubicBezTo>
                <a:lnTo>
                  <a:pt x="1083128" y="584888"/>
                </a:lnTo>
                <a:cubicBezTo>
                  <a:pt x="1083128" y="620780"/>
                  <a:pt x="1054032" y="649876"/>
                  <a:pt x="1018140" y="649876"/>
                </a:cubicBezTo>
                <a:lnTo>
                  <a:pt x="64988" y="649876"/>
                </a:lnTo>
                <a:cubicBezTo>
                  <a:pt x="29096" y="649876"/>
                  <a:pt x="0" y="620780"/>
                  <a:pt x="0" y="584888"/>
                </a:cubicBezTo>
                <a:lnTo>
                  <a:pt x="0" y="6498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714" tIns="125714" rIns="125714" bIns="12571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2016 - 2018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6" name="Tabulka 21">
            <a:extLst>
              <a:ext uri="{FF2B5EF4-FFF2-40B4-BE49-F238E27FC236}">
                <a16:creationId xmlns:a16="http://schemas.microsoft.com/office/drawing/2014/main" id="{BCE247EC-855F-88BB-F6EA-E2BB66DFF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33734"/>
              </p:ext>
            </p:extLst>
          </p:nvPr>
        </p:nvGraphicFramePr>
        <p:xfrm>
          <a:off x="8832191" y="1749964"/>
          <a:ext cx="2794705" cy="423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705">
                  <a:extLst>
                    <a:ext uri="{9D8B030D-6E8A-4147-A177-3AD203B41FA5}">
                      <a16:colId xmlns:a16="http://schemas.microsoft.com/office/drawing/2014/main" val="2352376762"/>
                    </a:ext>
                  </a:extLst>
                </a:gridCol>
              </a:tblGrid>
              <a:tr h="1712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933158"/>
                  </a:ext>
                </a:extLst>
              </a:tr>
              <a:tr h="2523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altLang="ko-KR" sz="1800" b="1" noProof="0" dirty="0">
                        <a:solidFill>
                          <a:srgbClr val="0067AC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noProof="0" dirty="0">
                          <a:solidFill>
                            <a:srgbClr val="0067AC"/>
                          </a:solidFill>
                          <a:latin typeface="+mn-lt"/>
                        </a:rPr>
                        <a:t>Global perspective </a:t>
                      </a:r>
                      <a:r>
                        <a:rPr lang="cs-CZ" altLang="ko-KR" sz="1800" b="1" noProof="0" dirty="0">
                          <a:solidFill>
                            <a:srgbClr val="0067AC"/>
                          </a:solidFill>
                          <a:latin typeface="+mn-lt"/>
                        </a:rPr>
                        <a:t>i</a:t>
                      </a:r>
                      <a:r>
                        <a:rPr lang="en-US" altLang="ko-KR" sz="1800" b="1" noProof="0" dirty="0" err="1">
                          <a:solidFill>
                            <a:srgbClr val="0067AC"/>
                          </a:solidFill>
                          <a:latin typeface="+mn-lt"/>
                        </a:rPr>
                        <a:t>ntegration</a:t>
                      </a:r>
                      <a:endParaRPr lang="en-US" altLang="ko-KR" sz="1800" b="1" noProof="0" dirty="0">
                        <a:solidFill>
                          <a:srgbClr val="0067AC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>
                          <a:latin typeface="+mn-lt"/>
                        </a:rPr>
                        <a:t>&amp;</a:t>
                      </a:r>
                      <a:r>
                        <a:rPr lang="cs-CZ" sz="1800" noProof="0" dirty="0">
                          <a:latin typeface="+mn-lt"/>
                        </a:rPr>
                        <a:t>implementation of</a:t>
                      </a:r>
                      <a:r>
                        <a:rPr lang="en-US" sz="1800" noProof="0" dirty="0">
                          <a:latin typeface="+mn-lt"/>
                        </a:rPr>
                        <a:t> </a:t>
                      </a:r>
                      <a:r>
                        <a:rPr lang="en-US" sz="1800" b="1" noProof="0" dirty="0">
                          <a:solidFill>
                            <a:srgbClr val="0067AC"/>
                          </a:solidFill>
                          <a:latin typeface="+mn-lt"/>
                        </a:rPr>
                        <a:t>strategic positioning </a:t>
                      </a:r>
                      <a:r>
                        <a:rPr lang="en-US" sz="1800" noProof="0" dirty="0">
                          <a:latin typeface="+mn-lt"/>
                        </a:rPr>
                        <a:t>in ERA;</a:t>
                      </a:r>
                      <a:r>
                        <a:rPr lang="cs-CZ" sz="1800" noProof="0" dirty="0">
                          <a:latin typeface="+mn-lt"/>
                        </a:rPr>
                        <a:t> </a:t>
                      </a:r>
                      <a:r>
                        <a:rPr lang="en-US" sz="1800" b="1" noProof="0" dirty="0">
                          <a:latin typeface="+mn-lt"/>
                        </a:rPr>
                        <a:t>new </a:t>
                      </a:r>
                      <a:r>
                        <a:rPr lang="cs-CZ" sz="1800" b="1" noProof="0" dirty="0">
                          <a:latin typeface="+mn-lt"/>
                        </a:rPr>
                        <a:t>ESFRI </a:t>
                      </a:r>
                      <a:r>
                        <a:rPr lang="en-US" sz="1800" b="1" noProof="0" dirty="0">
                          <a:latin typeface="+mn-lt"/>
                        </a:rPr>
                        <a:t>Roadmap to be presented in </a:t>
                      </a:r>
                      <a:r>
                        <a:rPr lang="cs-CZ" sz="1800" b="1" noProof="0" dirty="0">
                          <a:latin typeface="+mn-lt"/>
                        </a:rPr>
                        <a:t>2025/</a:t>
                      </a:r>
                      <a:r>
                        <a:rPr lang="en-US" sz="1800" b="1" noProof="0" dirty="0">
                          <a:latin typeface="+mn-lt"/>
                        </a:rPr>
                        <a:t>202</a:t>
                      </a:r>
                      <a:r>
                        <a:rPr lang="cs-CZ" sz="1800" b="1" noProof="0" dirty="0">
                          <a:latin typeface="+mn-lt"/>
                        </a:rPr>
                        <a:t>6</a:t>
                      </a:r>
                      <a:endParaRPr lang="en-US" sz="1800" b="1" noProof="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08660"/>
                  </a:ext>
                </a:extLst>
              </a:tr>
            </a:tbl>
          </a:graphicData>
        </a:graphic>
      </p:graphicFrame>
      <p:sp>
        <p:nvSpPr>
          <p:cNvPr id="39" name="Volný tvar: obrazec 15">
            <a:extLst>
              <a:ext uri="{FF2B5EF4-FFF2-40B4-BE49-F238E27FC236}">
                <a16:creationId xmlns:a16="http://schemas.microsoft.com/office/drawing/2014/main" id="{664CA99C-45A2-6997-2F89-DA5940AED82C}"/>
              </a:ext>
            </a:extLst>
          </p:cNvPr>
          <p:cNvSpPr/>
          <p:nvPr/>
        </p:nvSpPr>
        <p:spPr>
          <a:xfrm>
            <a:off x="3798774" y="1213555"/>
            <a:ext cx="1815103" cy="338554"/>
          </a:xfrm>
          <a:custGeom>
            <a:avLst/>
            <a:gdLst>
              <a:gd name="connsiteX0" fmla="*/ 0 w 1083128"/>
              <a:gd name="connsiteY0" fmla="*/ 64988 h 649876"/>
              <a:gd name="connsiteX1" fmla="*/ 64988 w 1083128"/>
              <a:gd name="connsiteY1" fmla="*/ 0 h 649876"/>
              <a:gd name="connsiteX2" fmla="*/ 1018140 w 1083128"/>
              <a:gd name="connsiteY2" fmla="*/ 0 h 649876"/>
              <a:gd name="connsiteX3" fmla="*/ 1083128 w 1083128"/>
              <a:gd name="connsiteY3" fmla="*/ 64988 h 649876"/>
              <a:gd name="connsiteX4" fmla="*/ 1083128 w 1083128"/>
              <a:gd name="connsiteY4" fmla="*/ 584888 h 649876"/>
              <a:gd name="connsiteX5" fmla="*/ 1018140 w 1083128"/>
              <a:gd name="connsiteY5" fmla="*/ 649876 h 649876"/>
              <a:gd name="connsiteX6" fmla="*/ 64988 w 1083128"/>
              <a:gd name="connsiteY6" fmla="*/ 649876 h 649876"/>
              <a:gd name="connsiteX7" fmla="*/ 0 w 1083128"/>
              <a:gd name="connsiteY7" fmla="*/ 584888 h 649876"/>
              <a:gd name="connsiteX8" fmla="*/ 0 w 1083128"/>
              <a:gd name="connsiteY8" fmla="*/ 64988 h 64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128" h="649876">
                <a:moveTo>
                  <a:pt x="0" y="64988"/>
                </a:moveTo>
                <a:cubicBezTo>
                  <a:pt x="0" y="29096"/>
                  <a:pt x="29096" y="0"/>
                  <a:pt x="64988" y="0"/>
                </a:cubicBezTo>
                <a:lnTo>
                  <a:pt x="1018140" y="0"/>
                </a:lnTo>
                <a:cubicBezTo>
                  <a:pt x="1054032" y="0"/>
                  <a:pt x="1083128" y="29096"/>
                  <a:pt x="1083128" y="64988"/>
                </a:cubicBezTo>
                <a:lnTo>
                  <a:pt x="1083128" y="584888"/>
                </a:lnTo>
                <a:cubicBezTo>
                  <a:pt x="1083128" y="620780"/>
                  <a:pt x="1054032" y="649876"/>
                  <a:pt x="1018140" y="649876"/>
                </a:cubicBezTo>
                <a:lnTo>
                  <a:pt x="64988" y="649876"/>
                </a:lnTo>
                <a:cubicBezTo>
                  <a:pt x="29096" y="649876"/>
                  <a:pt x="0" y="620780"/>
                  <a:pt x="0" y="584888"/>
                </a:cubicBezTo>
                <a:lnTo>
                  <a:pt x="0" y="6498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714" tIns="125714" rIns="125714" bIns="12571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2018 - 2021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3A176C6-39F1-521D-23C2-7F3291859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66" y="1759644"/>
            <a:ext cx="1512338" cy="1512338"/>
          </a:xfrm>
          <a:prstGeom prst="rect">
            <a:avLst/>
          </a:prstGeom>
        </p:spPr>
      </p:pic>
      <p:sp>
        <p:nvSpPr>
          <p:cNvPr id="58" name="CuadroTexto 49">
            <a:extLst>
              <a:ext uri="{FF2B5EF4-FFF2-40B4-BE49-F238E27FC236}">
                <a16:creationId xmlns:a16="http://schemas.microsoft.com/office/drawing/2014/main" id="{3FD9C1A3-FCB1-8350-8569-BD31FB4EA04B}"/>
              </a:ext>
            </a:extLst>
          </p:cNvPr>
          <p:cNvSpPr txBox="1"/>
          <p:nvPr/>
        </p:nvSpPr>
        <p:spPr>
          <a:xfrm>
            <a:off x="6072743" y="3212336"/>
            <a:ext cx="2713728" cy="321627"/>
          </a:xfrm>
          <a:prstGeom prst="rect">
            <a:avLst/>
          </a:prstGeom>
          <a:solidFill>
            <a:srgbClr val="0067AC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Jana Kolar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Bold"/>
              <a:ea typeface="+mn-ea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8F27587-1CA1-C9F4-D9A8-A1362B422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360" y="1739924"/>
            <a:ext cx="1594589" cy="1594589"/>
          </a:xfrm>
          <a:prstGeom prst="rect">
            <a:avLst/>
          </a:prstGeom>
        </p:spPr>
      </p:pic>
      <p:sp>
        <p:nvSpPr>
          <p:cNvPr id="59" name="CuadroTexto 49">
            <a:extLst>
              <a:ext uri="{FF2B5EF4-FFF2-40B4-BE49-F238E27FC236}">
                <a16:creationId xmlns:a16="http://schemas.microsoft.com/office/drawing/2014/main" id="{0D954E45-B520-74BB-5D11-DD67414B88AA}"/>
              </a:ext>
            </a:extLst>
          </p:cNvPr>
          <p:cNvSpPr txBox="1"/>
          <p:nvPr/>
        </p:nvSpPr>
        <p:spPr>
          <a:xfrm>
            <a:off x="8865927" y="3229565"/>
            <a:ext cx="2741245" cy="321627"/>
          </a:xfrm>
          <a:prstGeom prst="rect">
            <a:avLst/>
          </a:prstGeom>
          <a:solidFill>
            <a:srgbClr val="0067AC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José Luis Martínez Peña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Bold"/>
              <a:ea typeface="+mn-ea"/>
            </a:endParaRPr>
          </a:p>
        </p:txBody>
      </p:sp>
      <p:sp>
        <p:nvSpPr>
          <p:cNvPr id="68" name="Volný tvar: obrazec 18">
            <a:extLst>
              <a:ext uri="{FF2B5EF4-FFF2-40B4-BE49-F238E27FC236}">
                <a16:creationId xmlns:a16="http://schemas.microsoft.com/office/drawing/2014/main" id="{8DE978C2-8BD1-0DFC-0D83-C78E8A094F91}"/>
              </a:ext>
            </a:extLst>
          </p:cNvPr>
          <p:cNvSpPr/>
          <p:nvPr/>
        </p:nvSpPr>
        <p:spPr>
          <a:xfrm>
            <a:off x="9590341" y="1208061"/>
            <a:ext cx="1064625" cy="351960"/>
          </a:xfrm>
          <a:custGeom>
            <a:avLst/>
            <a:gdLst>
              <a:gd name="connsiteX0" fmla="*/ 0 w 1083128"/>
              <a:gd name="connsiteY0" fmla="*/ 64988 h 649876"/>
              <a:gd name="connsiteX1" fmla="*/ 64988 w 1083128"/>
              <a:gd name="connsiteY1" fmla="*/ 0 h 649876"/>
              <a:gd name="connsiteX2" fmla="*/ 1018140 w 1083128"/>
              <a:gd name="connsiteY2" fmla="*/ 0 h 649876"/>
              <a:gd name="connsiteX3" fmla="*/ 1083128 w 1083128"/>
              <a:gd name="connsiteY3" fmla="*/ 64988 h 649876"/>
              <a:gd name="connsiteX4" fmla="*/ 1083128 w 1083128"/>
              <a:gd name="connsiteY4" fmla="*/ 584888 h 649876"/>
              <a:gd name="connsiteX5" fmla="*/ 1018140 w 1083128"/>
              <a:gd name="connsiteY5" fmla="*/ 649876 h 649876"/>
              <a:gd name="connsiteX6" fmla="*/ 64988 w 1083128"/>
              <a:gd name="connsiteY6" fmla="*/ 649876 h 649876"/>
              <a:gd name="connsiteX7" fmla="*/ 0 w 1083128"/>
              <a:gd name="connsiteY7" fmla="*/ 584888 h 649876"/>
              <a:gd name="connsiteX8" fmla="*/ 0 w 1083128"/>
              <a:gd name="connsiteY8" fmla="*/ 64988 h 64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128" h="649876">
                <a:moveTo>
                  <a:pt x="0" y="64988"/>
                </a:moveTo>
                <a:cubicBezTo>
                  <a:pt x="0" y="29096"/>
                  <a:pt x="29096" y="0"/>
                  <a:pt x="64988" y="0"/>
                </a:cubicBezTo>
                <a:lnTo>
                  <a:pt x="1018140" y="0"/>
                </a:lnTo>
                <a:cubicBezTo>
                  <a:pt x="1054032" y="0"/>
                  <a:pt x="1083128" y="29096"/>
                  <a:pt x="1083128" y="64988"/>
                </a:cubicBezTo>
                <a:lnTo>
                  <a:pt x="1083128" y="584888"/>
                </a:lnTo>
                <a:cubicBezTo>
                  <a:pt x="1083128" y="620780"/>
                  <a:pt x="1054032" y="649876"/>
                  <a:pt x="1018140" y="649876"/>
                </a:cubicBezTo>
                <a:lnTo>
                  <a:pt x="64988" y="649876"/>
                </a:lnTo>
                <a:cubicBezTo>
                  <a:pt x="29096" y="649876"/>
                  <a:pt x="0" y="620780"/>
                  <a:pt x="0" y="584888"/>
                </a:cubicBezTo>
                <a:lnTo>
                  <a:pt x="0" y="6498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714" tIns="125714" rIns="125714" bIns="125714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28884-71A1-F43D-CBC6-D6C89E4E8405}"/>
              </a:ext>
            </a:extLst>
          </p:cNvPr>
          <p:cNvSpPr txBox="1"/>
          <p:nvPr/>
        </p:nvSpPr>
        <p:spPr>
          <a:xfrm>
            <a:off x="2012027" y="6162209"/>
            <a:ext cx="631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RM 2021: RIs (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projects and </a:t>
            </a:r>
            <a:r>
              <a:rPr lang="cs-CZ" b="1" dirty="0">
                <a:solidFill>
                  <a:prstClr val="white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41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landmarks) next RM 2025 / 26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08504-7574-4F0C-B2EC-396F0AA397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13" y="1756473"/>
            <a:ext cx="1264748" cy="1723864"/>
          </a:xfrm>
          <a:prstGeom prst="rect">
            <a:avLst/>
          </a:prstGeom>
        </p:spPr>
      </p:pic>
      <p:sp>
        <p:nvSpPr>
          <p:cNvPr id="64" name="CuadroTexto 49">
            <a:extLst>
              <a:ext uri="{FF2B5EF4-FFF2-40B4-BE49-F238E27FC236}">
                <a16:creationId xmlns:a16="http://schemas.microsoft.com/office/drawing/2014/main" id="{292FB549-A4F2-4EAE-9716-279FD3484953}"/>
              </a:ext>
            </a:extLst>
          </p:cNvPr>
          <p:cNvSpPr txBox="1"/>
          <p:nvPr/>
        </p:nvSpPr>
        <p:spPr>
          <a:xfrm>
            <a:off x="3589914" y="3158710"/>
            <a:ext cx="2395250" cy="321627"/>
          </a:xfrm>
          <a:prstGeom prst="rect">
            <a:avLst/>
          </a:prstGeom>
          <a:solidFill>
            <a:srgbClr val="0067AC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lnSpc>
                <a:spcPct val="70000"/>
              </a:lnSpc>
              <a:defRPr b="1">
                <a:solidFill>
                  <a:schemeClr val="bg1"/>
                </a:solidFill>
                <a:latin typeface="Bradley Hand Bold"/>
                <a:cs typeface="Bradley Hand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ley Hand Bold"/>
                <a:ea typeface="+mn-ea"/>
              </a:rPr>
              <a:t>Jan Hrušák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ley Hand Bold"/>
              <a:ea typeface="+mn-ea"/>
            </a:endParaRPr>
          </a:p>
        </p:txBody>
      </p:sp>
      <p:pic>
        <p:nvPicPr>
          <p:cNvPr id="69" name="Imagen 47">
            <a:extLst>
              <a:ext uri="{FF2B5EF4-FFF2-40B4-BE49-F238E27FC236}">
                <a16:creationId xmlns:a16="http://schemas.microsoft.com/office/drawing/2014/main" id="{289CD0FE-5AAE-FE3D-AF8E-B6125470FE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6" b="15696"/>
          <a:stretch/>
        </p:blipFill>
        <p:spPr>
          <a:xfrm>
            <a:off x="5251060" y="2643238"/>
            <a:ext cx="725052" cy="702748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6901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482E5-F67A-CEBB-040F-3A4700CFD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085B5C-054D-F837-5EDC-B49D60E8759A}"/>
              </a:ext>
            </a:extLst>
          </p:cNvPr>
          <p:cNvSpPr txBox="1"/>
          <p:nvPr/>
        </p:nvSpPr>
        <p:spPr>
          <a:xfrm>
            <a:off x="393539" y="208344"/>
            <a:ext cx="4092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67AC"/>
                </a:solidFill>
                <a:ea typeface="+mj-ea"/>
                <a:cs typeface="+mj-cs"/>
              </a:rPr>
              <a:t>ESFRI organization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A235D-327A-209E-1B07-53E0C2C7DEBF}"/>
              </a:ext>
            </a:extLst>
          </p:cNvPr>
          <p:cNvSpPr txBox="1"/>
          <p:nvPr/>
        </p:nvSpPr>
        <p:spPr>
          <a:xfrm>
            <a:off x="7855664" y="2598472"/>
            <a:ext cx="3906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D9D9D"/>
                </a:solidFill>
              </a:rPr>
              <a:t>Digital (DIGIT)</a:t>
            </a:r>
          </a:p>
          <a:p>
            <a:r>
              <a:rPr lang="es-ES" dirty="0" err="1">
                <a:solidFill>
                  <a:srgbClr val="EF7D00"/>
                </a:solidFill>
              </a:rPr>
              <a:t>Health</a:t>
            </a:r>
            <a:r>
              <a:rPr lang="es-ES" dirty="0">
                <a:solidFill>
                  <a:srgbClr val="EF7D00"/>
                </a:solidFill>
              </a:rPr>
              <a:t> &amp; </a:t>
            </a:r>
            <a:r>
              <a:rPr lang="es-ES" dirty="0" err="1">
                <a:solidFill>
                  <a:srgbClr val="EF7D00"/>
                </a:solidFill>
              </a:rPr>
              <a:t>Food</a:t>
            </a:r>
            <a:r>
              <a:rPr lang="es-ES" dirty="0">
                <a:solidFill>
                  <a:srgbClr val="EF7D00"/>
                </a:solidFill>
              </a:rPr>
              <a:t> (H&amp;F)</a:t>
            </a:r>
          </a:p>
          <a:p>
            <a:r>
              <a:rPr lang="es-ES" dirty="0" err="1">
                <a:solidFill>
                  <a:srgbClr val="009E3F"/>
                </a:solidFill>
              </a:rPr>
              <a:t>Environment</a:t>
            </a:r>
            <a:r>
              <a:rPr lang="es-ES" dirty="0">
                <a:solidFill>
                  <a:srgbClr val="009E3F"/>
                </a:solidFill>
              </a:rPr>
              <a:t> (ENV)</a:t>
            </a:r>
          </a:p>
          <a:p>
            <a:r>
              <a:rPr lang="es-ES" dirty="0">
                <a:solidFill>
                  <a:srgbClr val="C4C52F"/>
                </a:solidFill>
              </a:rPr>
              <a:t>Energy (ENE)</a:t>
            </a:r>
          </a:p>
          <a:p>
            <a:r>
              <a:rPr lang="es-ES" dirty="0" err="1">
                <a:solidFill>
                  <a:srgbClr val="9269AB"/>
                </a:solidFill>
              </a:rPr>
              <a:t>Physical</a:t>
            </a:r>
            <a:r>
              <a:rPr lang="es-ES" dirty="0">
                <a:solidFill>
                  <a:srgbClr val="9269AB"/>
                </a:solidFill>
              </a:rPr>
              <a:t> </a:t>
            </a:r>
            <a:r>
              <a:rPr lang="es-ES" dirty="0" err="1">
                <a:solidFill>
                  <a:srgbClr val="9269AB"/>
                </a:solidFill>
              </a:rPr>
              <a:t>Sciences</a:t>
            </a:r>
            <a:r>
              <a:rPr lang="es-ES" dirty="0">
                <a:solidFill>
                  <a:srgbClr val="9269AB"/>
                </a:solidFill>
              </a:rPr>
              <a:t> and </a:t>
            </a:r>
            <a:r>
              <a:rPr lang="es-ES" dirty="0" err="1">
                <a:solidFill>
                  <a:srgbClr val="9269AB"/>
                </a:solidFill>
              </a:rPr>
              <a:t>Engineering</a:t>
            </a:r>
            <a:r>
              <a:rPr lang="es-ES" dirty="0">
                <a:solidFill>
                  <a:srgbClr val="9269AB"/>
                </a:solidFill>
              </a:rPr>
              <a:t> (PSE)</a:t>
            </a:r>
            <a:br>
              <a:rPr lang="es-ES" dirty="0">
                <a:solidFill>
                  <a:srgbClr val="9269AB"/>
                </a:solidFill>
              </a:rPr>
            </a:br>
            <a:r>
              <a:rPr lang="es-ES" dirty="0">
                <a:solidFill>
                  <a:srgbClr val="D73474"/>
                </a:solidFill>
              </a:rPr>
              <a:t>Social </a:t>
            </a:r>
            <a:r>
              <a:rPr lang="es-ES" dirty="0" err="1">
                <a:solidFill>
                  <a:srgbClr val="D73474"/>
                </a:solidFill>
              </a:rPr>
              <a:t>Sciences</a:t>
            </a:r>
            <a:r>
              <a:rPr lang="es-ES" dirty="0">
                <a:solidFill>
                  <a:srgbClr val="D73474"/>
                </a:solidFill>
              </a:rPr>
              <a:t> and </a:t>
            </a:r>
            <a:r>
              <a:rPr lang="es-ES" dirty="0" err="1">
                <a:solidFill>
                  <a:srgbClr val="D73474"/>
                </a:solidFill>
              </a:rPr>
              <a:t>Humanities</a:t>
            </a:r>
            <a:r>
              <a:rPr lang="es-ES" dirty="0">
                <a:solidFill>
                  <a:srgbClr val="D73474"/>
                </a:solidFill>
              </a:rPr>
              <a:t> (SSH)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35CE5-9716-CE68-01F5-6B164925ABC8}"/>
              </a:ext>
            </a:extLst>
          </p:cNvPr>
          <p:cNvSpPr txBox="1"/>
          <p:nvPr/>
        </p:nvSpPr>
        <p:spPr>
          <a:xfrm>
            <a:off x="99419" y="1275033"/>
            <a:ext cx="286011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General Forum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Max. 2 members + max. 2 advisors per MS/AC + EC as secretariat (</a:t>
            </a:r>
            <a:r>
              <a:rPr lang="es-ES" sz="1600" dirty="0">
                <a:solidFill>
                  <a:schemeClr val="bg1"/>
                </a:solidFill>
              </a:rPr>
              <a:t>≈</a:t>
            </a:r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 40-50 people)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EFE0E-7104-215A-F8B5-0C4B9DD278E1}"/>
              </a:ext>
            </a:extLst>
          </p:cNvPr>
          <p:cNvSpPr txBox="1"/>
          <p:nvPr/>
        </p:nvSpPr>
        <p:spPr>
          <a:xfrm>
            <a:off x="3065651" y="1124056"/>
            <a:ext cx="2402877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4000" b="1">
                <a:solidFill>
                  <a:schemeClr val="bg1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US" sz="3200" dirty="0"/>
              <a:t>Chair &amp; Executive Board</a:t>
            </a:r>
          </a:p>
          <a:p>
            <a:r>
              <a:rPr lang="en-US" sz="1600" b="0" dirty="0"/>
              <a:t>(</a:t>
            </a:r>
            <a:r>
              <a:rPr lang="es-ES" sz="1600" b="0" dirty="0"/>
              <a:t>≈</a:t>
            </a:r>
            <a:r>
              <a:rPr lang="en-US" sz="1600" b="0" dirty="0"/>
              <a:t> 6-8 members)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E04E7-2474-E57D-C365-46E2BD47C575}"/>
              </a:ext>
            </a:extLst>
          </p:cNvPr>
          <p:cNvSpPr txBox="1"/>
          <p:nvPr/>
        </p:nvSpPr>
        <p:spPr>
          <a:xfrm>
            <a:off x="5574650" y="1392699"/>
            <a:ext cx="6406197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Strategic Working Groups (SWG)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≈</a:t>
            </a:r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 8-16 experts nominated by the MS/AC, max. 1 expert per MS/AC per SWG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A44A8-C603-B41F-32A9-B73798958B33}"/>
              </a:ext>
            </a:extLst>
          </p:cNvPr>
          <p:cNvSpPr txBox="1"/>
          <p:nvPr/>
        </p:nvSpPr>
        <p:spPr>
          <a:xfrm>
            <a:off x="4329345" y="4656726"/>
            <a:ext cx="4063541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Implementation Group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es-ES" sz="1600" dirty="0">
                <a:solidFill>
                  <a:schemeClr val="bg1"/>
                </a:solidFill>
              </a:rPr>
              <a:t>≈ </a:t>
            </a:r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6-10 members) for the transverse aspects in new projects in the RoadMap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33BB76-97BE-3CBE-1483-CC8967770514}"/>
              </a:ext>
            </a:extLst>
          </p:cNvPr>
          <p:cNvSpPr txBox="1"/>
          <p:nvPr/>
        </p:nvSpPr>
        <p:spPr>
          <a:xfrm>
            <a:off x="8560675" y="4902947"/>
            <a:ext cx="353330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Ad-hoc Expert WGs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15111-FAF2-12A9-C4C8-DC85A1A3E84A}"/>
              </a:ext>
            </a:extLst>
          </p:cNvPr>
          <p:cNvSpPr txBox="1"/>
          <p:nvPr/>
        </p:nvSpPr>
        <p:spPr>
          <a:xfrm>
            <a:off x="98015" y="4656726"/>
            <a:ext cx="4063541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Monitoring Committee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Responsible for overseeing the monitoring process on behalf of ESFRI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B23B18B-6492-A150-5D6E-B5BB58431E37}"/>
              </a:ext>
            </a:extLst>
          </p:cNvPr>
          <p:cNvSpPr/>
          <p:nvPr/>
        </p:nvSpPr>
        <p:spPr>
          <a:xfrm>
            <a:off x="7643420" y="2619300"/>
            <a:ext cx="312978" cy="175432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 Arrow 3">
            <a:extLst>
              <a:ext uri="{FF2B5EF4-FFF2-40B4-BE49-F238E27FC236}">
                <a16:creationId xmlns:a16="http://schemas.microsoft.com/office/drawing/2014/main" id="{0B92017F-F5CF-2149-0DE1-2B01950A2E98}"/>
              </a:ext>
            </a:extLst>
          </p:cNvPr>
          <p:cNvSpPr/>
          <p:nvPr/>
        </p:nvSpPr>
        <p:spPr>
          <a:xfrm rot="10800000" flipH="1">
            <a:off x="6276453" y="2223696"/>
            <a:ext cx="1260845" cy="1645776"/>
          </a:xfrm>
          <a:prstGeom prst="bentArrow">
            <a:avLst>
              <a:gd name="adj1" fmla="val 25000"/>
              <a:gd name="adj2" fmla="val 28699"/>
              <a:gd name="adj3" fmla="val 25000"/>
              <a:gd name="adj4" fmla="val 4375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9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67AC"/>
                </a:solidFill>
              </a:rPr>
              <a:t>ESFRI </a:t>
            </a:r>
            <a:r>
              <a:rPr lang="cs-CZ" sz="4000" b="1" dirty="0" err="1">
                <a:solidFill>
                  <a:srgbClr val="0067AC"/>
                </a:solidFill>
              </a:rPr>
              <a:t>Roadmap</a:t>
            </a:r>
            <a:r>
              <a:rPr lang="en-US" sz="4000" b="1" dirty="0">
                <a:solidFill>
                  <a:srgbClr val="0067AC"/>
                </a:solidFill>
              </a:rPr>
              <a:t>s</a:t>
            </a:r>
            <a:endParaRPr lang="it-IT" sz="4000" b="1" dirty="0">
              <a:solidFill>
                <a:srgbClr val="0067AC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A1E17F-8615-4EFB-B430-1BE44162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3758184"/>
            <a:ext cx="8745995" cy="19592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600" dirty="0"/>
              <a:t>The latest update of the </a:t>
            </a:r>
            <a:r>
              <a:rPr lang="en-US" sz="2600" b="1" dirty="0"/>
              <a:t>ESFRI Roadmap 2021 </a:t>
            </a:r>
            <a:r>
              <a:rPr lang="en-US" sz="2600" dirty="0"/>
              <a:t>presents a total of </a:t>
            </a:r>
            <a:r>
              <a:rPr lang="en-US" sz="2600" b="1" dirty="0"/>
              <a:t>63 European research infrastructures</a:t>
            </a:r>
            <a:r>
              <a:rPr lang="en-US" sz="2600" dirty="0"/>
              <a:t>, of which 41 are in the "ESFRI Landmark" category and 22 in the "ESFRI Project" category. (</a:t>
            </a:r>
            <a:r>
              <a:rPr lang="en-US" sz="2600" dirty="0">
                <a:hlinkClick r:id="rId2"/>
              </a:rPr>
              <a:t>https://www.esfri.eu/</a:t>
            </a:r>
            <a:r>
              <a:rPr lang="en-US" sz="2600" dirty="0"/>
              <a:t> ) </a:t>
            </a:r>
          </a:p>
          <a:p>
            <a:pPr marL="0" indent="0" algn="just">
              <a:buNone/>
            </a:pPr>
            <a:r>
              <a:rPr lang="en-US" sz="2600" dirty="0"/>
              <a:t>RI-ecosystem contains </a:t>
            </a:r>
            <a:r>
              <a:rPr lang="en-US" sz="2600" dirty="0" err="1"/>
              <a:t>e-Infras&amp;EOSC</a:t>
            </a:r>
            <a:r>
              <a:rPr lang="en-US" sz="2600" dirty="0"/>
              <a:t> (data management) =&gt;</a:t>
            </a:r>
            <a:endParaRPr lang="cs-CZ" sz="2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51A0F0-E20B-41E5-874B-1D96528BC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6" y="1227665"/>
            <a:ext cx="10895030" cy="2423197"/>
          </a:xfrm>
          <a:prstGeom prst="rect">
            <a:avLst/>
          </a:prstGeom>
        </p:spPr>
      </p:pic>
      <p:pic>
        <p:nvPicPr>
          <p:cNvPr id="5" name="Immagine 14">
            <a:extLst>
              <a:ext uri="{FF2B5EF4-FFF2-40B4-BE49-F238E27FC236}">
                <a16:creationId xmlns:a16="http://schemas.microsoft.com/office/drawing/2014/main" id="{8235514E-27B1-441F-9935-3EC7D91CA9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560" y="677507"/>
            <a:ext cx="2395521" cy="33869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B53F1-0306-4647-A16D-5B590D31F0FB}"/>
              </a:ext>
            </a:extLst>
          </p:cNvPr>
          <p:cNvSpPr txBox="1"/>
          <p:nvPr/>
        </p:nvSpPr>
        <p:spPr>
          <a:xfrm>
            <a:off x="1344168" y="6127137"/>
            <a:ext cx="930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ESFRI RM mobilized ~20 b€ of joint MS investment into RIs and over 2 b€/year operational costs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44C6-1F0D-436B-B23F-322E2EA5A2AF}"/>
              </a:ext>
            </a:extLst>
          </p:cNvPr>
          <p:cNvSpPr txBox="1"/>
          <p:nvPr/>
        </p:nvSpPr>
        <p:spPr>
          <a:xfrm flipH="1">
            <a:off x="8860535" y="5072192"/>
            <a:ext cx="307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3A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 calls </a:t>
            </a:r>
          </a:p>
        </p:txBody>
      </p:sp>
    </p:spTree>
    <p:extLst>
      <p:ext uri="{BB962C8B-B14F-4D97-AF65-F5344CB8AC3E}">
        <p14:creationId xmlns:p14="http://schemas.microsoft.com/office/powerpoint/2010/main" val="201506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!</a:t>
            </a:r>
            <a:endParaRPr lang="it-IT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hrusak@jh-inst.cas.cz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Jan Hrušák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302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ve Presentation" id="{BE1C6111-CCEC-4663-9934-B7259BF335ED}" vid="{68D226BC-4645-45C5-86C8-2A9D931CF36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28152</TotalTime>
  <Words>748</Words>
  <Application>Microsoft Office PowerPoint</Application>
  <PresentationFormat>Širokoúhlá obrazovka</PresentationFormat>
  <Paragraphs>109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Bradley Hand Bold</vt:lpstr>
      <vt:lpstr>Calibri</vt:lpstr>
      <vt:lpstr>Times New Roman</vt:lpstr>
      <vt:lpstr>Office Theme</vt:lpstr>
      <vt:lpstr>Research Infrastructures in European policy context</vt:lpstr>
      <vt:lpstr>Prezentace aplikace PowerPoint</vt:lpstr>
      <vt:lpstr>Global perspective of RIs: ESFRI objectives</vt:lpstr>
      <vt:lpstr>Prezentace aplikace PowerPoint</vt:lpstr>
      <vt:lpstr>Prezentace aplikace PowerPoint</vt:lpstr>
      <vt:lpstr>Prezentace aplikace PowerPoint</vt:lpstr>
      <vt:lpstr>Prezentace aplikace PowerPoint</vt:lpstr>
      <vt:lpstr>ESFRI Roadmaps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Paro</dc:creator>
  <cp:lastModifiedBy>Ondřej Hradil</cp:lastModifiedBy>
  <cp:revision>391</cp:revision>
  <dcterms:created xsi:type="dcterms:W3CDTF">2017-03-13T11:31:56Z</dcterms:created>
  <dcterms:modified xsi:type="dcterms:W3CDTF">2025-09-06T05:15:12Z</dcterms:modified>
</cp:coreProperties>
</file>