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4" r:id="rId6"/>
    <p:sldId id="265" r:id="rId7"/>
    <p:sldId id="267" r:id="rId8"/>
    <p:sldId id="269" r:id="rId9"/>
    <p:sldId id="270" r:id="rId10"/>
    <p:sldId id="274" r:id="rId11"/>
    <p:sldId id="275" r:id="rId12"/>
    <p:sldId id="27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ial MT Pro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Open Sans" panose="020B0604020202020204" charset="0"/>
      <p:regular r:id="rId21"/>
    </p:embeddedFont>
    <p:embeddedFont>
      <p:font typeface="Arial MT Pro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74" autoAdjust="0"/>
  </p:normalViewPr>
  <p:slideViewPr>
    <p:cSldViewPr>
      <p:cViewPr varScale="1">
        <p:scale>
          <a:sx n="41" d="100"/>
          <a:sy n="41" d="100"/>
        </p:scale>
        <p:origin x="8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A45B-7830-405D-861E-A983EB101B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34287-812F-4095-8D93-1F055625B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10" Type="http://schemas.openxmlformats.org/officeDocument/2006/relationships/hyperlink" Target="https://doi.org/10.25798/n7qn-9j27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ident-conference.org/index.php/Main_Pag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5488/9424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stodon.social/@SabinaA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sabina.Auhunas@tib.eu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hyperlink" Target="http://www.linkedin.com/in/dr-sabina-auhunas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svg"/><Relationship Id="rId18" Type="http://schemas.openxmlformats.org/officeDocument/2006/relationships/image" Target="../media/image15.jpeg"/><Relationship Id="rId26" Type="http://schemas.openxmlformats.org/officeDocument/2006/relationships/image" Target="../media/image37.svg"/><Relationship Id="rId3" Type="http://schemas.openxmlformats.org/officeDocument/2006/relationships/image" Target="../media/image14.sv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8.svg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35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Relationship Id="rId22" Type="http://schemas.openxmlformats.org/officeDocument/2006/relationships/image" Target="../media/image33.svg"/><Relationship Id="rId27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531428" y="2247900"/>
            <a:ext cx="8070772" cy="5500016"/>
          </a:xfrm>
          <a:custGeom>
            <a:avLst/>
            <a:gdLst/>
            <a:ahLst/>
            <a:cxnLst/>
            <a:rect l="l" t="t" r="r" b="b"/>
            <a:pathLst>
              <a:path w="8438358" h="5646028">
                <a:moveTo>
                  <a:pt x="0" y="0"/>
                </a:moveTo>
                <a:lnTo>
                  <a:pt x="8438357" y="0"/>
                </a:lnTo>
                <a:lnTo>
                  <a:pt x="8438357" y="5646028"/>
                </a:lnTo>
                <a:lnTo>
                  <a:pt x="0" y="5646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77654" y="3347324"/>
            <a:ext cx="1577578" cy="1577578"/>
          </a:xfrm>
          <a:custGeom>
            <a:avLst/>
            <a:gdLst/>
            <a:ahLst/>
            <a:cxnLst/>
            <a:rect l="l" t="t" r="r" b="b"/>
            <a:pathLst>
              <a:path w="1577578" h="1577578">
                <a:moveTo>
                  <a:pt x="0" y="0"/>
                </a:moveTo>
                <a:lnTo>
                  <a:pt x="1577577" y="0"/>
                </a:lnTo>
                <a:lnTo>
                  <a:pt x="1577577" y="1577578"/>
                </a:lnTo>
                <a:lnTo>
                  <a:pt x="0" y="1577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75782" y="2379528"/>
            <a:ext cx="1211874" cy="1674438"/>
          </a:xfrm>
          <a:custGeom>
            <a:avLst/>
            <a:gdLst/>
            <a:ahLst/>
            <a:cxnLst/>
            <a:rect l="l" t="t" r="r" b="b"/>
            <a:pathLst>
              <a:path w="1211874" h="1674438">
                <a:moveTo>
                  <a:pt x="0" y="0"/>
                </a:moveTo>
                <a:lnTo>
                  <a:pt x="1211874" y="0"/>
                </a:lnTo>
                <a:lnTo>
                  <a:pt x="1211874" y="1674438"/>
                </a:lnTo>
                <a:lnTo>
                  <a:pt x="0" y="16744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" y="599136"/>
            <a:ext cx="998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Розкриття “чорної скриньки” академічних подій: як метадані впливають на відтворюваність </a:t>
            </a:r>
            <a:r>
              <a:rPr lang="uk-UA" sz="5400" b="1" dirty="0" smtClean="0">
                <a:solidFill>
                  <a:srgbClr val="C00000"/>
                </a:solidFill>
              </a:rPr>
              <a:t>досліджень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526" y="4496318"/>
            <a:ext cx="7865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Unveiling the “Black Box” of Academic Events: How Metadata Impacts Research Reproducibility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9277654" y="8233715"/>
            <a:ext cx="88100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 International Conference </a:t>
            </a:r>
            <a:r>
              <a:rPr lang="ru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Open Science and Innovation in Ukraine</a:t>
            </a:r>
            <a:r>
              <a:rPr lang="ru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#OSICU2025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Kyiv-Hanover</a:t>
            </a:r>
            <a:r>
              <a:rPr lang="ru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smtClean="0"/>
              <a:t>October 22, </a:t>
            </a:r>
            <a:r>
              <a:rPr lang="en-US" sz="2800" dirty="0" smtClean="0"/>
              <a:t>2025</a:t>
            </a:r>
          </a:p>
          <a:p>
            <a:r>
              <a:rPr lang="en-US" sz="2400" dirty="0">
                <a:hlinkClick r:id="rId10"/>
              </a:rPr>
              <a:t>https://doi.org/10.25798/n7qn-9j27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09601" y="8829805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Fellowship,</a:t>
            </a:r>
          </a:p>
          <a:p>
            <a:r>
              <a:rPr lang="en-US" sz="2400" dirty="0" smtClean="0"/>
              <a:t>TIB </a:t>
            </a:r>
            <a:r>
              <a:rPr lang="en-US" sz="2400" dirty="0"/>
              <a:t>– Leibniz Information Centre for Science and Technology and University Library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505" y="6771089"/>
            <a:ext cx="7656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sz="2400" b="1" dirty="0" smtClean="0"/>
              <a:t>Саб</a:t>
            </a:r>
            <a:r>
              <a:rPr lang="uk-UA" sz="2400" b="1" dirty="0" smtClean="0"/>
              <a:t>іна Аугунас</a:t>
            </a:r>
            <a:endParaRPr lang="ru-UA" sz="2400" b="1" dirty="0" smtClean="0"/>
          </a:p>
          <a:p>
            <a:r>
              <a:rPr lang="ru-UA" sz="2400" dirty="0" smtClean="0"/>
              <a:t>стипенд</a:t>
            </a:r>
            <a:r>
              <a:rPr lang="uk-UA" sz="2400" dirty="0" smtClean="0"/>
              <a:t>іат, </a:t>
            </a:r>
          </a:p>
          <a:p>
            <a:r>
              <a:rPr lang="en-US" sz="2400" dirty="0" smtClean="0"/>
              <a:t>TIB – </a:t>
            </a:r>
            <a:r>
              <a:rPr lang="en-US" sz="2400" dirty="0" err="1" smtClean="0"/>
              <a:t>Інформаційний</a:t>
            </a:r>
            <a:r>
              <a:rPr lang="en-US" sz="2400" dirty="0" smtClean="0"/>
              <a:t> </a:t>
            </a:r>
            <a:r>
              <a:rPr lang="en-US" sz="2400" dirty="0" err="1" smtClean="0"/>
              <a:t>центр</a:t>
            </a:r>
            <a:r>
              <a:rPr lang="en-US" sz="2400" dirty="0" smtClean="0"/>
              <a:t> </a:t>
            </a:r>
            <a:r>
              <a:rPr lang="en-US" sz="2400" dirty="0" err="1" smtClean="0"/>
              <a:t>імені</a:t>
            </a:r>
            <a:r>
              <a:rPr lang="en-US" sz="2400" dirty="0" smtClean="0"/>
              <a:t> </a:t>
            </a:r>
            <a:r>
              <a:rPr lang="en-US" sz="2400" dirty="0" err="1" smtClean="0"/>
              <a:t>Лейбніца</a:t>
            </a:r>
            <a:r>
              <a:rPr lang="en-US" sz="2400" dirty="0" smtClean="0"/>
              <a:t> з </a:t>
            </a:r>
            <a:r>
              <a:rPr lang="en-US" sz="2400" dirty="0" err="1" smtClean="0"/>
              <a:t>питань</a:t>
            </a:r>
            <a:r>
              <a:rPr lang="en-US" sz="2400" dirty="0" smtClean="0"/>
              <a:t> </a:t>
            </a:r>
            <a:r>
              <a:rPr lang="en-US" sz="2400" dirty="0" err="1" smtClean="0"/>
              <a:t>науки</a:t>
            </a:r>
            <a:r>
              <a:rPr lang="en-US" sz="2400" dirty="0" smtClean="0"/>
              <a:t> і техніки </a:t>
            </a:r>
            <a:r>
              <a:rPr lang="en-US" sz="2400" dirty="0" err="1" smtClean="0"/>
              <a:t>та</a:t>
            </a:r>
            <a:r>
              <a:rPr lang="en-US" sz="2400" dirty="0" smtClean="0"/>
              <a:t> </a:t>
            </a:r>
            <a:r>
              <a:rPr lang="en-US" sz="2400" dirty="0" err="1" smtClean="0"/>
              <a:t>університетська</a:t>
            </a:r>
            <a:r>
              <a:rPr lang="en-US" sz="2400" dirty="0" smtClean="0"/>
              <a:t> </a:t>
            </a:r>
            <a:r>
              <a:rPr lang="en-US" sz="2400" dirty="0" err="1" smtClean="0"/>
              <a:t>бібліотека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09600" y="8494026"/>
            <a:ext cx="223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Sabina Auhunas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81000" y="2531779"/>
            <a:ext cx="6934200" cy="4973921"/>
          </a:xfrm>
          <a:custGeom>
            <a:avLst/>
            <a:gdLst/>
            <a:ahLst/>
            <a:cxnLst/>
            <a:rect l="l" t="t" r="r" b="b"/>
            <a:pathLst>
              <a:path w="5822964" h="4093544">
                <a:moveTo>
                  <a:pt x="0" y="0"/>
                </a:moveTo>
                <a:lnTo>
                  <a:pt x="5822964" y="0"/>
                </a:lnTo>
                <a:lnTo>
                  <a:pt x="5822964" y="4093544"/>
                </a:lnTo>
                <a:lnTo>
                  <a:pt x="0" y="4093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3868" y="8058727"/>
            <a:ext cx="68580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ConfIDent: </a:t>
            </a:r>
            <a:r>
              <a:rPr lang="en-US" sz="1600" u="sng" dirty="0" smtClean="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  <a:hlinkClick r:id="rId3" tooltip="https://www.confident-conference.org/index.php/Main_Page"/>
              </a:rPr>
              <a:t>https://www.confident-conference.org/index.php/Main_Page</a:t>
            </a:r>
            <a:endParaRPr lang="en-US" sz="1600" u="sng" dirty="0">
              <a:solidFill>
                <a:srgbClr val="000000"/>
              </a:solidFill>
              <a:latin typeface="Arial MT Pro"/>
              <a:ea typeface="Arial MT Pro"/>
              <a:cs typeface="Arial MT Pro"/>
              <a:sym typeface="Arial MT Pro"/>
              <a:hlinkClick r:id="rId3" tooltip="https://www.confident-conference.org/index.php/Main_Pag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873388"/>
            <a:ext cx="10267950" cy="60674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570" y="386217"/>
            <a:ext cx="15559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Що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таке</a:t>
            </a:r>
            <a:r>
              <a:rPr lang="en-US" sz="3600" b="1" dirty="0">
                <a:solidFill>
                  <a:srgbClr val="C00000"/>
                </a:solidFill>
              </a:rPr>
              <a:t> ConfIDent і </a:t>
            </a:r>
            <a:r>
              <a:rPr lang="en-US" sz="3600" b="1" dirty="0" err="1">
                <a:solidFill>
                  <a:srgbClr val="C00000"/>
                </a:solidFill>
              </a:rPr>
              <a:t>як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працює</a:t>
            </a:r>
            <a:r>
              <a:rPr lang="en-US" sz="3600" b="1" dirty="0" smtClean="0">
                <a:solidFill>
                  <a:srgbClr val="C00000"/>
                </a:solidFill>
              </a:rPr>
              <a:t>?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r>
              <a:rPr lang="uk-UA" sz="3600" dirty="0" smtClean="0">
                <a:solidFill>
                  <a:srgbClr val="C00000"/>
                </a:solidFill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</a:rPr>
              <a:t> What </a:t>
            </a:r>
            <a:r>
              <a:rPr lang="en-US" sz="3600" b="1" dirty="0">
                <a:solidFill>
                  <a:srgbClr val="C00000"/>
                </a:solidFill>
              </a:rPr>
              <a:t>is ConfIDent and How It Works</a:t>
            </a:r>
            <a:r>
              <a:rPr lang="en-US" sz="3600" b="1" dirty="0" smtClean="0">
                <a:solidFill>
                  <a:srgbClr val="C00000"/>
                </a:solidFill>
              </a:rPr>
              <a:t>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6201" y="7977990"/>
            <a:ext cx="10267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sz="2800" b="1" dirty="0" smtClean="0">
                <a:solidFill>
                  <a:srgbClr val="C00000"/>
                </a:solidFill>
              </a:rPr>
              <a:t>Приклад проф</a:t>
            </a:r>
            <a:r>
              <a:rPr lang="uk-UA" sz="2800" b="1" dirty="0" smtClean="0">
                <a:solidFill>
                  <a:srgbClr val="C00000"/>
                </a:solidFill>
              </a:rPr>
              <a:t>іля </a:t>
            </a:r>
            <a:r>
              <a:rPr lang="de-DE" sz="2800" b="1" dirty="0" smtClean="0">
                <a:solidFill>
                  <a:srgbClr val="C00000"/>
                </a:solidFill>
              </a:rPr>
              <a:t>OSICU</a:t>
            </a:r>
            <a:r>
              <a:rPr lang="uk-UA" sz="2800" b="1" dirty="0" smtClean="0">
                <a:solidFill>
                  <a:srgbClr val="C00000"/>
                </a:solidFill>
              </a:rPr>
              <a:t>2025 в </a:t>
            </a:r>
            <a:r>
              <a:rPr lang="en-US" sz="2800" b="1" dirty="0" smtClean="0">
                <a:solidFill>
                  <a:srgbClr val="C00000"/>
                </a:solidFill>
              </a:rPr>
              <a:t>ConfIDent</a:t>
            </a:r>
            <a:endParaRPr lang="ru-UA" sz="2800" b="1" dirty="0" smtClean="0">
              <a:solidFill>
                <a:srgbClr val="C00000"/>
              </a:solidFill>
            </a:endParaRPr>
          </a:p>
          <a:p>
            <a:r>
              <a:rPr lang="en-US" sz="2800" dirty="0"/>
              <a:t>Example: OSICU – International Open Science and Innovation Conference in Ukraine registered in ConfIDent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1220916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6516" y="8670487"/>
            <a:ext cx="7052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Hagemann-Wilholt S., Plank M., Hauschke C. ConfIDent – An Open Platform for FAIR Conference </a:t>
            </a:r>
            <a:r>
              <a:rPr lang="en-US" dirty="0" smtClean="0"/>
              <a:t>Metadata.</a:t>
            </a:r>
            <a:r>
              <a:rPr lang="uk-UA" dirty="0" smtClean="0"/>
              <a:t> </a:t>
            </a:r>
            <a:r>
              <a:rPr lang="en-US" dirty="0" smtClean="0"/>
              <a:t>In</a:t>
            </a:r>
            <a:r>
              <a:rPr lang="en-US" dirty="0"/>
              <a:t>: </a:t>
            </a:r>
            <a:r>
              <a:rPr lang="en-US" i="1" dirty="0"/>
              <a:t>Open Science Conference 2020</a:t>
            </a:r>
            <a:r>
              <a:rPr lang="en-US" dirty="0"/>
              <a:t> (Hannover, Germany). Hannover: TIB – Leibniz Information Centre for Science and Technology, 2020. DOI: </a:t>
            </a:r>
            <a:r>
              <a:rPr lang="en-US" dirty="0">
                <a:hlinkClick r:id="rId6"/>
              </a:rPr>
              <a:t>https://doi.org/10.15488/9424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42474" y="1677586"/>
            <a:ext cx="15943215" cy="770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 algn="l">
              <a:lnSpc>
                <a:spcPts val="6040"/>
              </a:lnSpc>
              <a:buFont typeface="+mj-lt"/>
              <a:buAutoNum type="arabicPeriod"/>
            </a:pPr>
            <a:r>
              <a:rPr lang="en-US" sz="3600" spc="-23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Відсутність</a:t>
            </a:r>
            <a:r>
              <a:rPr lang="en-US" sz="3600" spc="-23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індексації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в міжнародних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базах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даних</a:t>
            </a:r>
            <a:endParaRPr lang="en-US" sz="3600" spc="-232" dirty="0">
              <a:solidFill>
                <a:schemeClr val="tx1">
                  <a:lumMod val="65000"/>
                  <a:lumOff val="35000"/>
                </a:schemeClr>
              </a:solidFill>
              <a:ea typeface="Arial MT Pro"/>
              <a:cs typeface="Arial" panose="020B0604020202020204" pitchFamily="34" charset="0"/>
              <a:sym typeface="Arial MT Pro"/>
            </a:endParaRPr>
          </a:p>
          <a:p>
            <a:pPr marL="742950" indent="-742950" algn="l">
              <a:lnSpc>
                <a:spcPts val="6040"/>
              </a:lnSpc>
              <a:buFont typeface="+mj-lt"/>
              <a:buAutoNum type="arabicPeriod"/>
            </a:pPr>
            <a:r>
              <a:rPr lang="en-US" sz="3600" spc="-23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Проблеми</a:t>
            </a:r>
            <a:r>
              <a:rPr lang="en-US" sz="3600" spc="-23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зі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збереженням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відеоконтенту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та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інформації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на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сайті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конференції</a:t>
            </a:r>
            <a:r>
              <a:rPr lang="uk-UA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endParaRPr lang="uk-UA" sz="3600" spc="-232" dirty="0" smtClean="0">
              <a:solidFill>
                <a:schemeClr val="tx1">
                  <a:lumMod val="65000"/>
                  <a:lumOff val="35000"/>
                </a:schemeClr>
              </a:solidFill>
              <a:ea typeface="Arial MT Pro"/>
              <a:cs typeface="Arial" panose="020B0604020202020204" pitchFamily="34" charset="0"/>
              <a:sym typeface="Arial MT Pro"/>
            </a:endParaRPr>
          </a:p>
          <a:p>
            <a:pPr marL="742950" indent="-742950" algn="l">
              <a:lnSpc>
                <a:spcPts val="6040"/>
              </a:lnSpc>
              <a:buFont typeface="+mj-lt"/>
              <a:buAutoNum type="arabicPeriod"/>
            </a:pPr>
            <a:r>
              <a:rPr lang="en-US" sz="3600" spc="-143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Розвиток</a:t>
            </a:r>
            <a:r>
              <a:rPr lang="en-US" sz="3600" spc="-143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відкритої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наукової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інформаційної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платформи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з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відкритими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API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для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академічних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подій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в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Україні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допоможе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інтегрувати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інформацію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в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національну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систему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URIS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та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забезпечити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сумісність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з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міжнародними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143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платформами</a:t>
            </a:r>
            <a:r>
              <a:rPr lang="en-US" sz="3600" spc="-143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.</a:t>
            </a:r>
          </a:p>
          <a:p>
            <a:pPr marL="742950" indent="-742950" algn="l">
              <a:lnSpc>
                <a:spcPts val="6040"/>
              </a:lnSpc>
              <a:buFont typeface="+mj-lt"/>
              <a:buAutoNum type="arabicPeriod"/>
            </a:pPr>
            <a:r>
              <a:rPr lang="en-US" sz="3600" spc="-23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Відсутність</a:t>
            </a:r>
            <a:r>
              <a:rPr lang="en-US" sz="3600" spc="-23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стандартизованих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форматів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метаданих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</a:p>
          <a:p>
            <a:pPr marL="742950" indent="-742950" algn="l">
              <a:lnSpc>
                <a:spcPts val="6040"/>
              </a:lnSpc>
              <a:buFont typeface="+mj-lt"/>
              <a:buAutoNum type="arabicPeriod"/>
            </a:pPr>
            <a:r>
              <a:rPr lang="en-US" sz="3600" spc="-23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Прогалини</a:t>
            </a:r>
            <a:r>
              <a:rPr lang="en-US" sz="3600" spc="-23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в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процесі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рецензування</a:t>
            </a:r>
            <a:endParaRPr lang="en-US" sz="3600" spc="-232" dirty="0">
              <a:solidFill>
                <a:schemeClr val="tx1">
                  <a:lumMod val="65000"/>
                  <a:lumOff val="35000"/>
                </a:schemeClr>
              </a:solidFill>
              <a:ea typeface="Arial MT Pro"/>
              <a:cs typeface="Arial" panose="020B0604020202020204" pitchFamily="34" charset="0"/>
              <a:sym typeface="Arial MT Pro"/>
            </a:endParaRPr>
          </a:p>
          <a:p>
            <a:pPr marL="742950" indent="-742950" algn="l">
              <a:lnSpc>
                <a:spcPts val="60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600" spc="-23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Проблеми</a:t>
            </a:r>
            <a:r>
              <a:rPr lang="en-US" sz="3600" spc="-232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з </a:t>
            </a:r>
            <a:r>
              <a:rPr lang="en-US" sz="3600" spc="-232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критеріями</a:t>
            </a:r>
            <a:r>
              <a:rPr lang="en-US" sz="3600" spc="-232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 </a:t>
            </a:r>
            <a:r>
              <a:rPr lang="en-US" sz="3600" spc="-232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" panose="020B0604020202020204" pitchFamily="34" charset="0"/>
                <a:sym typeface="Arial MT Pro"/>
              </a:rPr>
              <a:t>якості</a:t>
            </a:r>
            <a:endParaRPr lang="uk-UA" sz="3600" spc="-232" dirty="0" smtClean="0">
              <a:solidFill>
                <a:schemeClr val="tx1">
                  <a:lumMod val="65000"/>
                  <a:lumOff val="35000"/>
                </a:schemeClr>
              </a:solidFill>
              <a:ea typeface="Arial MT Pro"/>
              <a:cs typeface="Arial" panose="020B0604020202020204" pitchFamily="34" charset="0"/>
              <a:sym typeface="Arial MT Pro"/>
            </a:endParaRPr>
          </a:p>
          <a:p>
            <a:pPr marL="742950" indent="-742950">
              <a:lnSpc>
                <a:spcPts val="60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600" spc="-234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Публікація</a:t>
            </a:r>
            <a:r>
              <a:rPr lang="en-US" sz="3600" spc="-234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 </a:t>
            </a:r>
            <a:r>
              <a:rPr lang="ru-UA" sz="3600" spc="-234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зб</a:t>
            </a:r>
            <a:r>
              <a:rPr lang="uk-UA" sz="3600" spc="-234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ірок матеріалів конференцій </a:t>
            </a:r>
            <a:r>
              <a:rPr lang="en-US" sz="3600" spc="-234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без</a:t>
            </a:r>
            <a:r>
              <a:rPr lang="en-US" sz="3600" spc="-234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 </a:t>
            </a:r>
            <a:r>
              <a:rPr lang="en-US" sz="3600" spc="-234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постійних</a:t>
            </a:r>
            <a:r>
              <a:rPr lang="en-US" sz="3600" spc="-234" dirty="0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 </a:t>
            </a:r>
            <a:r>
              <a:rPr lang="en-US" sz="3600" spc="-234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 MT Pro"/>
                <a:cs typeface="Arial MT Pro"/>
                <a:sym typeface="Arial MT Pro"/>
              </a:rPr>
              <a:t>ідентифікаторів</a:t>
            </a:r>
            <a:endParaRPr lang="en-US" sz="3600" spc="-234" dirty="0">
              <a:solidFill>
                <a:schemeClr val="tx1">
                  <a:lumMod val="65000"/>
                  <a:lumOff val="35000"/>
                </a:schemeClr>
              </a:solidFill>
              <a:ea typeface="Arial MT Pro"/>
              <a:cs typeface="Arial MT Pro"/>
              <a:sym typeface="Arial MT Pro"/>
            </a:endParaRPr>
          </a:p>
          <a:p>
            <a:pPr marL="742950" indent="-742950" algn="l">
              <a:lnSpc>
                <a:spcPts val="6040"/>
              </a:lnSpc>
              <a:spcBef>
                <a:spcPct val="0"/>
              </a:spcBef>
              <a:buFont typeface="+mj-lt"/>
              <a:buAutoNum type="arabicPeriod"/>
            </a:pPr>
            <a:endParaRPr lang="en-US" sz="3600" spc="-232" dirty="0">
              <a:solidFill>
                <a:srgbClr val="2A2A2A"/>
              </a:solidFill>
              <a:ea typeface="Arial MT Pro"/>
              <a:cs typeface="Arial" panose="020B0604020202020204" pitchFamily="34" charset="0"/>
              <a:sym typeface="Arial MT Pr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2069" y="9034191"/>
            <a:ext cx="16297231" cy="70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2"/>
              </a:lnSpc>
              <a:spcBef>
                <a:spcPct val="0"/>
              </a:spcBef>
            </a:pPr>
            <a:r>
              <a:rPr lang="en-US" sz="2016" dirty="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Auhunas, S. (2024). Evaluation and impact of descriptive metadata on academic event management in Ukraine: A quantitative study. </a:t>
            </a:r>
            <a:r>
              <a:rPr lang="en-US" sz="2016" dirty="0" err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Iberoamerican</a:t>
            </a:r>
            <a:r>
              <a:rPr lang="en-US" sz="2016" dirty="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 Journal of Science Measurement and Communication, 4(1), 1–30. https://doi.org/10.47909/ijsmc.91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0" y="0"/>
            <a:ext cx="1905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421701"/>
            <a:ext cx="12074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Висновки </a:t>
            </a:r>
            <a:r>
              <a:rPr lang="en-US" sz="3600" b="1" dirty="0" smtClean="0">
                <a:solidFill>
                  <a:srgbClr val="C00000"/>
                </a:solidFill>
              </a:rPr>
              <a:t>&amp; </a:t>
            </a:r>
            <a:r>
              <a:rPr lang="uk-UA" sz="3600" b="1" dirty="0" smtClean="0">
                <a:solidFill>
                  <a:srgbClr val="C00000"/>
                </a:solidFill>
              </a:rPr>
              <a:t>Рекомендації </a:t>
            </a:r>
            <a:r>
              <a:rPr lang="uk-UA" sz="3600" b="1" dirty="0">
                <a:solidFill>
                  <a:srgbClr val="C00000"/>
                </a:solidFill>
              </a:rPr>
              <a:t>/ </a:t>
            </a:r>
            <a:r>
              <a:rPr lang="en-US" sz="3600" b="1" dirty="0" smtClean="0">
                <a:solidFill>
                  <a:srgbClr val="C00000"/>
                </a:solidFill>
              </a:rPr>
              <a:t>Conclusions &amp; Recommendations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295124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3272610"/>
            <a:ext cx="7301744" cy="55675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468068" y="4533900"/>
            <a:ext cx="782732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22"/>
              </a:lnSpc>
              <a:spcBef>
                <a:spcPct val="0"/>
              </a:spcBef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sym typeface="Open Sans"/>
              </a:rPr>
              <a:t>Linkedin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/>
                <a:cs typeface="Open Sans"/>
                <a:sym typeface="Open Sans"/>
              </a:rPr>
              <a:t>:</a:t>
            </a:r>
          </a:p>
          <a:p>
            <a:pPr algn="just">
              <a:lnSpc>
                <a:spcPts val="3522"/>
              </a:lnSpc>
              <a:spcBef>
                <a:spcPct val="0"/>
              </a:spcBef>
            </a:pPr>
            <a:r>
              <a:rPr lang="en-US" sz="2800" dirty="0" smtClean="0">
                <a:hlinkClick r:id="rId5"/>
              </a:rPr>
              <a:t>www.linkedin.com/in/dr-sabina-auhunas</a:t>
            </a:r>
            <a:r>
              <a:rPr lang="en-US" sz="2800" dirty="0" smtClean="0"/>
              <a:t> </a:t>
            </a:r>
            <a:r>
              <a:rPr lang="uk-UA" sz="2800" dirty="0" smtClean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 </a:t>
            </a:r>
            <a:endParaRPr lang="en-US" sz="2800" dirty="0">
              <a:solidFill>
                <a:srgbClr val="000000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952500"/>
            <a:ext cx="7305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C00000"/>
                </a:solidFill>
              </a:rPr>
              <a:t>Дякую за увагу!</a:t>
            </a:r>
            <a:r>
              <a:rPr lang="uk-UA" sz="4400" dirty="0">
                <a:solidFill>
                  <a:srgbClr val="C00000"/>
                </a:solidFill>
              </a:rPr>
              <a:t/>
            </a:r>
            <a:br>
              <a:rPr lang="uk-UA" sz="4400" dirty="0">
                <a:solidFill>
                  <a:srgbClr val="C00000"/>
                </a:solidFill>
              </a:rPr>
            </a:br>
            <a:r>
              <a:rPr lang="en-US" sz="4400" i="1" dirty="0">
                <a:solidFill>
                  <a:srgbClr val="C00000"/>
                </a:solidFill>
              </a:rPr>
              <a:t>Thank you for your attention</a:t>
            </a:r>
            <a:r>
              <a:rPr lang="en-US" sz="4400" i="1" dirty="0" smtClean="0">
                <a:solidFill>
                  <a:srgbClr val="C00000"/>
                </a:solidFill>
              </a:rPr>
              <a:t>!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7861" y="3272610"/>
            <a:ext cx="4588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r>
              <a:rPr lang="ru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UA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>
                <a:hlinkClick r:id="rId7"/>
              </a:rPr>
              <a:t>s</a:t>
            </a:r>
            <a:r>
              <a:rPr lang="en-US" sz="2800" dirty="0" smtClean="0">
                <a:hlinkClick r:id="rId7"/>
              </a:rPr>
              <a:t>abina.auhunas@tib.eu</a:t>
            </a:r>
            <a:r>
              <a:rPr lang="ru-UA" sz="2800" dirty="0" smtClean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367861" y="5768844"/>
            <a:ext cx="54055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Mastodon</a:t>
            </a:r>
            <a:r>
              <a:rPr lang="ru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r>
              <a:rPr lang="en-US" sz="2800" dirty="0" smtClean="0">
                <a:hlinkClick r:id="rId8"/>
              </a:rPr>
              <a:t>https</a:t>
            </a:r>
            <a:r>
              <a:rPr lang="en-US" sz="2800" dirty="0">
                <a:hlinkClick r:id="rId8"/>
              </a:rPr>
              <a:t>://mastodon.social/@</a:t>
            </a:r>
            <a:r>
              <a:rPr lang="en-US" sz="2800" dirty="0" smtClean="0">
                <a:hlinkClick r:id="rId8"/>
              </a:rPr>
              <a:t>SabinaA</a:t>
            </a:r>
            <a:r>
              <a:rPr lang="ru-UA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2467" y="419989"/>
            <a:ext cx="10596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Чому метадані важливі / </a:t>
            </a:r>
            <a:r>
              <a:rPr lang="en-US" sz="4000" b="1" dirty="0">
                <a:solidFill>
                  <a:srgbClr val="C00000"/>
                </a:solidFill>
              </a:rPr>
              <a:t>Why metadata matter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22520" y="1866900"/>
            <a:ext cx="1583773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Метадані — це не просто технічні описи</a:t>
            </a:r>
            <a:r>
              <a:rPr lang="uk-UA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Вони формують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інфраструктуру довіри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науці, визначаючи, наскільки академічна інформація є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знаходжуваною (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findable),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доступною (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accessible),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інтероперабельною (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interoperable)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повторно використовуваною (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reusable)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тобто відповідає принципам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контексті академічних подій метадані забезпечують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прозорість організації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визнання результатів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виявлення шахрайських (“хижацьких”) конференцій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інтеграцію даних у міжнародні бази</a:t>
            </a:r>
            <a:r>
              <a:rPr lang="uk-UA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Якісні метадані дають змогу науковцям ідентифікувати перевірені події, посилюють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відтворюваність (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reproducibility)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досліджень і створюють основу для </a:t>
            </a:r>
            <a:r>
              <a:rPr lang="uk-UA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відкритої науки (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science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Україні ж досі відсутня централізована система для збору та перевірки метаданих академічних </a:t>
            </a:r>
            <a:r>
              <a:rPr lang="uk-UA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заходів, що </a:t>
            </a:r>
            <a:r>
              <a:rPr lang="uk-UA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створює “чорну скриньку” — невидимий сегмент наукової діяльності, де цінна інформація губиться або залишається недоступною.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1243901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128371" y="2497796"/>
            <a:ext cx="611110" cy="770896"/>
          </a:xfrm>
          <a:custGeom>
            <a:avLst/>
            <a:gdLst/>
            <a:ahLst/>
            <a:cxnLst/>
            <a:rect l="l" t="t" r="r" b="b"/>
            <a:pathLst>
              <a:path w="611110" h="770896">
                <a:moveTo>
                  <a:pt x="0" y="0"/>
                </a:moveTo>
                <a:lnTo>
                  <a:pt x="611110" y="0"/>
                </a:lnTo>
                <a:lnTo>
                  <a:pt x="611110" y="770896"/>
                </a:lnTo>
                <a:lnTo>
                  <a:pt x="0" y="770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8248" y="2470969"/>
            <a:ext cx="916681" cy="1099468"/>
          </a:xfrm>
          <a:custGeom>
            <a:avLst/>
            <a:gdLst/>
            <a:ahLst/>
            <a:cxnLst/>
            <a:rect l="l" t="t" r="r" b="b"/>
            <a:pathLst>
              <a:path w="916681" h="1099468">
                <a:moveTo>
                  <a:pt x="0" y="0"/>
                </a:moveTo>
                <a:lnTo>
                  <a:pt x="916682" y="0"/>
                </a:lnTo>
                <a:lnTo>
                  <a:pt x="916682" y="1099468"/>
                </a:lnTo>
                <a:lnTo>
                  <a:pt x="0" y="1099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5736" y="7186822"/>
            <a:ext cx="916681" cy="1099468"/>
          </a:xfrm>
          <a:custGeom>
            <a:avLst/>
            <a:gdLst/>
            <a:ahLst/>
            <a:cxnLst/>
            <a:rect l="l" t="t" r="r" b="b"/>
            <a:pathLst>
              <a:path w="916681" h="1099468">
                <a:moveTo>
                  <a:pt x="0" y="0"/>
                </a:moveTo>
                <a:lnTo>
                  <a:pt x="916681" y="0"/>
                </a:lnTo>
                <a:lnTo>
                  <a:pt x="916681" y="1099468"/>
                </a:lnTo>
                <a:lnTo>
                  <a:pt x="0" y="1099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9770" y="1948017"/>
            <a:ext cx="2253694" cy="332218"/>
          </a:xfrm>
          <a:custGeom>
            <a:avLst/>
            <a:gdLst/>
            <a:ahLst/>
            <a:cxnLst/>
            <a:rect l="l" t="t" r="r" b="b"/>
            <a:pathLst>
              <a:path w="2253694" h="332218">
                <a:moveTo>
                  <a:pt x="0" y="0"/>
                </a:moveTo>
                <a:lnTo>
                  <a:pt x="2253694" y="0"/>
                </a:lnTo>
                <a:lnTo>
                  <a:pt x="2253694" y="332218"/>
                </a:lnTo>
                <a:lnTo>
                  <a:pt x="0" y="3322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V="1">
            <a:off x="1304742" y="7837476"/>
            <a:ext cx="616086" cy="178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1877382" y="7283123"/>
            <a:ext cx="1411515" cy="61344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diamond" w="lg" len="lg"/>
            <a:tailEnd type="arrow" w="med" len="sm"/>
          </a:ln>
        </p:spPr>
      </p:sp>
      <p:sp>
        <p:nvSpPr>
          <p:cNvPr id="9" name="Freeform 9"/>
          <p:cNvSpPr/>
          <p:nvPr/>
        </p:nvSpPr>
        <p:spPr>
          <a:xfrm>
            <a:off x="3301423" y="8012123"/>
            <a:ext cx="354030" cy="339426"/>
          </a:xfrm>
          <a:custGeom>
            <a:avLst/>
            <a:gdLst/>
            <a:ahLst/>
            <a:cxnLst/>
            <a:rect l="l" t="t" r="r" b="b"/>
            <a:pathLst>
              <a:path w="354030" h="339426">
                <a:moveTo>
                  <a:pt x="0" y="0"/>
                </a:moveTo>
                <a:lnTo>
                  <a:pt x="354030" y="0"/>
                </a:lnTo>
                <a:lnTo>
                  <a:pt x="354030" y="339426"/>
                </a:lnTo>
                <a:lnTo>
                  <a:pt x="0" y="339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57242" y="7469073"/>
            <a:ext cx="1270450" cy="505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1457" b="1" spc="-78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Institution (RI)</a:t>
            </a:r>
          </a:p>
        </p:txBody>
      </p:sp>
      <p:sp>
        <p:nvSpPr>
          <p:cNvPr id="11" name="Freeform 11"/>
          <p:cNvSpPr/>
          <p:nvPr/>
        </p:nvSpPr>
        <p:spPr>
          <a:xfrm>
            <a:off x="3288896" y="7113410"/>
            <a:ext cx="354030" cy="339426"/>
          </a:xfrm>
          <a:custGeom>
            <a:avLst/>
            <a:gdLst/>
            <a:ahLst/>
            <a:cxnLst/>
            <a:rect l="l" t="t" r="r" b="b"/>
            <a:pathLst>
              <a:path w="354030" h="339426">
                <a:moveTo>
                  <a:pt x="0" y="0"/>
                </a:moveTo>
                <a:lnTo>
                  <a:pt x="354030" y="0"/>
                </a:lnTo>
                <a:lnTo>
                  <a:pt x="354030" y="339426"/>
                </a:lnTo>
                <a:lnTo>
                  <a:pt x="0" y="339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>
            <a:off x="1877382" y="7777917"/>
            <a:ext cx="1424041" cy="403919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diamond" w="lg" len="lg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 flipV="1">
            <a:off x="1246967" y="3109759"/>
            <a:ext cx="616086" cy="178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1814517" y="2598329"/>
            <a:ext cx="1666208" cy="55901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diamond" w="lg" len="lg"/>
            <a:tailEnd type="arrow" w="med" len="sm"/>
          </a:ln>
        </p:spPr>
      </p:sp>
      <p:sp>
        <p:nvSpPr>
          <p:cNvPr id="15" name="Freeform 15"/>
          <p:cNvSpPr/>
          <p:nvPr/>
        </p:nvSpPr>
        <p:spPr>
          <a:xfrm>
            <a:off x="3465911" y="3158797"/>
            <a:ext cx="354030" cy="339426"/>
          </a:xfrm>
          <a:custGeom>
            <a:avLst/>
            <a:gdLst/>
            <a:ahLst/>
            <a:cxnLst/>
            <a:rect l="l" t="t" r="r" b="b"/>
            <a:pathLst>
              <a:path w="354030" h="339426">
                <a:moveTo>
                  <a:pt x="0" y="0"/>
                </a:moveTo>
                <a:lnTo>
                  <a:pt x="354031" y="0"/>
                </a:lnTo>
                <a:lnTo>
                  <a:pt x="354031" y="339426"/>
                </a:lnTo>
                <a:lnTo>
                  <a:pt x="0" y="339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61434" y="2758517"/>
            <a:ext cx="1162986" cy="38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"/>
              </a:lnSpc>
            </a:pPr>
            <a:r>
              <a:rPr lang="en-US" sz="1257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Research Institution (RI)</a:t>
            </a:r>
          </a:p>
        </p:txBody>
      </p:sp>
      <p:sp>
        <p:nvSpPr>
          <p:cNvPr id="17" name="Freeform 17"/>
          <p:cNvSpPr/>
          <p:nvPr/>
        </p:nvSpPr>
        <p:spPr>
          <a:xfrm>
            <a:off x="3480726" y="2428616"/>
            <a:ext cx="354030" cy="339426"/>
          </a:xfrm>
          <a:custGeom>
            <a:avLst/>
            <a:gdLst/>
            <a:ahLst/>
            <a:cxnLst/>
            <a:rect l="l" t="t" r="r" b="b"/>
            <a:pathLst>
              <a:path w="354030" h="339426">
                <a:moveTo>
                  <a:pt x="0" y="0"/>
                </a:moveTo>
                <a:lnTo>
                  <a:pt x="354030" y="0"/>
                </a:lnTo>
                <a:lnTo>
                  <a:pt x="354030" y="339426"/>
                </a:lnTo>
                <a:lnTo>
                  <a:pt x="0" y="339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>
            <a:off x="1814517" y="3038687"/>
            <a:ext cx="1651394" cy="28982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diamond" w="lg" len="lg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flipH="1">
            <a:off x="3819942" y="2598329"/>
            <a:ext cx="14814" cy="73018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0" name="AutoShape 20"/>
          <p:cNvSpPr/>
          <p:nvPr/>
        </p:nvSpPr>
        <p:spPr>
          <a:xfrm flipV="1">
            <a:off x="4512239" y="2988715"/>
            <a:ext cx="616086" cy="178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>
            <a:off x="3642926" y="7295650"/>
            <a:ext cx="0" cy="905992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2" name="AutoShape 22"/>
          <p:cNvSpPr/>
          <p:nvPr/>
        </p:nvSpPr>
        <p:spPr>
          <a:xfrm flipV="1">
            <a:off x="4575103" y="7692549"/>
            <a:ext cx="616086" cy="178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>
            <a:off x="5739528" y="3004187"/>
            <a:ext cx="701437" cy="333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24" name="Freeform 24"/>
          <p:cNvSpPr/>
          <p:nvPr/>
        </p:nvSpPr>
        <p:spPr>
          <a:xfrm>
            <a:off x="5759167" y="2387790"/>
            <a:ext cx="1863171" cy="266980"/>
          </a:xfrm>
          <a:custGeom>
            <a:avLst/>
            <a:gdLst/>
            <a:ahLst/>
            <a:cxnLst/>
            <a:rect l="l" t="t" r="r" b="b"/>
            <a:pathLst>
              <a:path w="1863171" h="266980">
                <a:moveTo>
                  <a:pt x="0" y="0"/>
                </a:moveTo>
                <a:lnTo>
                  <a:pt x="1863171" y="0"/>
                </a:lnTo>
                <a:lnTo>
                  <a:pt x="1863171" y="266981"/>
                </a:lnTo>
                <a:lnTo>
                  <a:pt x="0" y="2669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963" b="-3963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6440965" y="2768042"/>
            <a:ext cx="499575" cy="478968"/>
          </a:xfrm>
          <a:custGeom>
            <a:avLst/>
            <a:gdLst/>
            <a:ahLst/>
            <a:cxnLst/>
            <a:rect l="l" t="t" r="r" b="b"/>
            <a:pathLst>
              <a:path w="499575" h="478968">
                <a:moveTo>
                  <a:pt x="0" y="0"/>
                </a:moveTo>
                <a:lnTo>
                  <a:pt x="499575" y="0"/>
                </a:lnTo>
                <a:lnTo>
                  <a:pt x="499575" y="478968"/>
                </a:lnTo>
                <a:lnTo>
                  <a:pt x="0" y="478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191192" y="7247383"/>
            <a:ext cx="611110" cy="770896"/>
          </a:xfrm>
          <a:custGeom>
            <a:avLst/>
            <a:gdLst/>
            <a:ahLst/>
            <a:cxnLst/>
            <a:rect l="l" t="t" r="r" b="b"/>
            <a:pathLst>
              <a:path w="611110" h="770896">
                <a:moveTo>
                  <a:pt x="0" y="0"/>
                </a:moveTo>
                <a:lnTo>
                  <a:pt x="611110" y="0"/>
                </a:lnTo>
                <a:lnTo>
                  <a:pt x="611110" y="770896"/>
                </a:lnTo>
                <a:lnTo>
                  <a:pt x="0" y="770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>
            <a:off x="5790168" y="7683179"/>
            <a:ext cx="701540" cy="753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28" name="Freeform 28"/>
          <p:cNvSpPr/>
          <p:nvPr/>
        </p:nvSpPr>
        <p:spPr>
          <a:xfrm>
            <a:off x="6491843" y="7393347"/>
            <a:ext cx="499575" cy="478968"/>
          </a:xfrm>
          <a:custGeom>
            <a:avLst/>
            <a:gdLst/>
            <a:ahLst/>
            <a:cxnLst/>
            <a:rect l="l" t="t" r="r" b="b"/>
            <a:pathLst>
              <a:path w="499575" h="478968">
                <a:moveTo>
                  <a:pt x="0" y="0"/>
                </a:moveTo>
                <a:lnTo>
                  <a:pt x="499575" y="0"/>
                </a:lnTo>
                <a:lnTo>
                  <a:pt x="499575" y="478968"/>
                </a:lnTo>
                <a:lnTo>
                  <a:pt x="0" y="478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325065" y="6248658"/>
            <a:ext cx="1251149" cy="864752"/>
          </a:xfrm>
          <a:custGeom>
            <a:avLst/>
            <a:gdLst/>
            <a:ahLst/>
            <a:cxnLst/>
            <a:rect l="l" t="t" r="r" b="b"/>
            <a:pathLst>
              <a:path w="1251149" h="864752">
                <a:moveTo>
                  <a:pt x="0" y="0"/>
                </a:moveTo>
                <a:lnTo>
                  <a:pt x="1251149" y="0"/>
                </a:lnTo>
                <a:lnTo>
                  <a:pt x="1251149" y="864752"/>
                </a:lnTo>
                <a:lnTo>
                  <a:pt x="0" y="8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4722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6417105" y="6746784"/>
            <a:ext cx="631745" cy="631745"/>
          </a:xfrm>
          <a:custGeom>
            <a:avLst/>
            <a:gdLst/>
            <a:ahLst/>
            <a:cxnLst/>
            <a:rect l="l" t="t" r="r" b="b"/>
            <a:pathLst>
              <a:path w="631745" h="631745">
                <a:moveTo>
                  <a:pt x="0" y="0"/>
                </a:moveTo>
                <a:lnTo>
                  <a:pt x="631745" y="0"/>
                </a:lnTo>
                <a:lnTo>
                  <a:pt x="631745" y="631745"/>
                </a:lnTo>
                <a:lnTo>
                  <a:pt x="0" y="631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791563" y="2777802"/>
            <a:ext cx="1223408" cy="734045"/>
          </a:xfrm>
          <a:custGeom>
            <a:avLst/>
            <a:gdLst/>
            <a:ahLst/>
            <a:cxnLst/>
            <a:rect l="l" t="t" r="r" b="b"/>
            <a:pathLst>
              <a:path w="1223408" h="734045">
                <a:moveTo>
                  <a:pt x="0" y="0"/>
                </a:moveTo>
                <a:lnTo>
                  <a:pt x="1223408" y="0"/>
                </a:lnTo>
                <a:lnTo>
                  <a:pt x="1223408" y="734045"/>
                </a:lnTo>
                <a:lnTo>
                  <a:pt x="0" y="734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8190033" y="8305817"/>
            <a:ext cx="488797" cy="503915"/>
          </a:xfrm>
          <a:custGeom>
            <a:avLst/>
            <a:gdLst/>
            <a:ahLst/>
            <a:cxnLst/>
            <a:rect l="l" t="t" r="r" b="b"/>
            <a:pathLst>
              <a:path w="488797" h="503915">
                <a:moveTo>
                  <a:pt x="0" y="0"/>
                </a:moveTo>
                <a:lnTo>
                  <a:pt x="488798" y="0"/>
                </a:lnTo>
                <a:lnTo>
                  <a:pt x="488798" y="503915"/>
                </a:lnTo>
                <a:lnTo>
                  <a:pt x="0" y="5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045218" y="2042565"/>
            <a:ext cx="488797" cy="503915"/>
          </a:xfrm>
          <a:custGeom>
            <a:avLst/>
            <a:gdLst/>
            <a:ahLst/>
            <a:cxnLst/>
            <a:rect l="l" t="t" r="r" b="b"/>
            <a:pathLst>
              <a:path w="488797" h="503915">
                <a:moveTo>
                  <a:pt x="0" y="0"/>
                </a:moveTo>
                <a:lnTo>
                  <a:pt x="488797" y="0"/>
                </a:lnTo>
                <a:lnTo>
                  <a:pt x="488797" y="503915"/>
                </a:lnTo>
                <a:lnTo>
                  <a:pt x="0" y="5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016791" y="2803554"/>
            <a:ext cx="488797" cy="503915"/>
          </a:xfrm>
          <a:custGeom>
            <a:avLst/>
            <a:gdLst/>
            <a:ahLst/>
            <a:cxnLst/>
            <a:rect l="l" t="t" r="r" b="b"/>
            <a:pathLst>
              <a:path w="488797" h="503915">
                <a:moveTo>
                  <a:pt x="0" y="0"/>
                </a:moveTo>
                <a:lnTo>
                  <a:pt x="488797" y="0"/>
                </a:lnTo>
                <a:lnTo>
                  <a:pt x="488797" y="503915"/>
                </a:lnTo>
                <a:lnTo>
                  <a:pt x="0" y="5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076325" y="3500607"/>
            <a:ext cx="488797" cy="503915"/>
          </a:xfrm>
          <a:custGeom>
            <a:avLst/>
            <a:gdLst/>
            <a:ahLst/>
            <a:cxnLst/>
            <a:rect l="l" t="t" r="r" b="b"/>
            <a:pathLst>
              <a:path w="488797" h="503915">
                <a:moveTo>
                  <a:pt x="0" y="0"/>
                </a:moveTo>
                <a:lnTo>
                  <a:pt x="488797" y="0"/>
                </a:lnTo>
                <a:lnTo>
                  <a:pt x="488797" y="503915"/>
                </a:lnTo>
                <a:lnTo>
                  <a:pt x="0" y="5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6" name="AutoShape 36"/>
          <p:cNvSpPr/>
          <p:nvPr/>
        </p:nvSpPr>
        <p:spPr>
          <a:xfrm flipV="1">
            <a:off x="6905902" y="3055511"/>
            <a:ext cx="1110889" cy="614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37" name="AutoShape 37"/>
          <p:cNvSpPr/>
          <p:nvPr/>
        </p:nvSpPr>
        <p:spPr>
          <a:xfrm flipV="1">
            <a:off x="7735173" y="2294522"/>
            <a:ext cx="310045" cy="774129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38" name="AutoShape 38"/>
          <p:cNvSpPr/>
          <p:nvPr/>
        </p:nvSpPr>
        <p:spPr>
          <a:xfrm>
            <a:off x="7735173" y="3028107"/>
            <a:ext cx="341151" cy="724458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39" name="Freeform 39"/>
          <p:cNvSpPr/>
          <p:nvPr/>
        </p:nvSpPr>
        <p:spPr>
          <a:xfrm>
            <a:off x="8150397" y="6798443"/>
            <a:ext cx="488797" cy="503915"/>
          </a:xfrm>
          <a:custGeom>
            <a:avLst/>
            <a:gdLst/>
            <a:ahLst/>
            <a:cxnLst/>
            <a:rect l="l" t="t" r="r" b="b"/>
            <a:pathLst>
              <a:path w="488797" h="503915">
                <a:moveTo>
                  <a:pt x="0" y="0"/>
                </a:moveTo>
                <a:lnTo>
                  <a:pt x="488798" y="0"/>
                </a:lnTo>
                <a:lnTo>
                  <a:pt x="488798" y="503915"/>
                </a:lnTo>
                <a:lnTo>
                  <a:pt x="0" y="503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8153473" y="7481535"/>
            <a:ext cx="488797" cy="503915"/>
          </a:xfrm>
          <a:custGeom>
            <a:avLst/>
            <a:gdLst/>
            <a:ahLst/>
            <a:cxnLst/>
            <a:rect l="l" t="t" r="r" b="b"/>
            <a:pathLst>
              <a:path w="488797" h="503915">
                <a:moveTo>
                  <a:pt x="0" y="0"/>
                </a:moveTo>
                <a:lnTo>
                  <a:pt x="488797" y="0"/>
                </a:lnTo>
                <a:lnTo>
                  <a:pt x="488797" y="503914"/>
                </a:lnTo>
                <a:lnTo>
                  <a:pt x="0" y="5039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AutoShape 41"/>
          <p:cNvSpPr/>
          <p:nvPr/>
        </p:nvSpPr>
        <p:spPr>
          <a:xfrm flipV="1">
            <a:off x="7840353" y="7050400"/>
            <a:ext cx="310045" cy="774129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42" name="AutoShape 42"/>
          <p:cNvSpPr/>
          <p:nvPr/>
        </p:nvSpPr>
        <p:spPr>
          <a:xfrm>
            <a:off x="7848882" y="7841530"/>
            <a:ext cx="341151" cy="724458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43" name="AutoShape 43"/>
          <p:cNvSpPr/>
          <p:nvPr/>
        </p:nvSpPr>
        <p:spPr>
          <a:xfrm>
            <a:off x="8639195" y="7050400"/>
            <a:ext cx="473576" cy="7533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4" name="AutoShape 44"/>
          <p:cNvSpPr/>
          <p:nvPr/>
        </p:nvSpPr>
        <p:spPr>
          <a:xfrm flipV="1">
            <a:off x="8678831" y="7803786"/>
            <a:ext cx="433940" cy="75398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5" name="AutoShape 45"/>
          <p:cNvSpPr/>
          <p:nvPr/>
        </p:nvSpPr>
        <p:spPr>
          <a:xfrm>
            <a:off x="8534102" y="3140124"/>
            <a:ext cx="1257462" cy="4701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46" name="AutoShape 46"/>
          <p:cNvSpPr/>
          <p:nvPr/>
        </p:nvSpPr>
        <p:spPr>
          <a:xfrm>
            <a:off x="8534015" y="2294522"/>
            <a:ext cx="573333" cy="734784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7" name="AutoShape 47"/>
          <p:cNvSpPr/>
          <p:nvPr/>
        </p:nvSpPr>
        <p:spPr>
          <a:xfrm flipV="1">
            <a:off x="8565122" y="3029306"/>
            <a:ext cx="542226" cy="72325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8" name="Freeform 48"/>
          <p:cNvSpPr/>
          <p:nvPr/>
        </p:nvSpPr>
        <p:spPr>
          <a:xfrm>
            <a:off x="9899818" y="7245611"/>
            <a:ext cx="1223408" cy="734045"/>
          </a:xfrm>
          <a:custGeom>
            <a:avLst/>
            <a:gdLst/>
            <a:ahLst/>
            <a:cxnLst/>
            <a:rect l="l" t="t" r="r" b="b"/>
            <a:pathLst>
              <a:path w="1223408" h="734045">
                <a:moveTo>
                  <a:pt x="0" y="0"/>
                </a:moveTo>
                <a:lnTo>
                  <a:pt x="1223408" y="0"/>
                </a:lnTo>
                <a:lnTo>
                  <a:pt x="1223408" y="734045"/>
                </a:lnTo>
                <a:lnTo>
                  <a:pt x="0" y="734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2773941" y="3204992"/>
            <a:ext cx="702442" cy="702442"/>
          </a:xfrm>
          <a:custGeom>
            <a:avLst/>
            <a:gdLst/>
            <a:ahLst/>
            <a:cxnLst/>
            <a:rect l="l" t="t" r="r" b="b"/>
            <a:pathLst>
              <a:path w="702442" h="702442">
                <a:moveTo>
                  <a:pt x="0" y="0"/>
                </a:moveTo>
                <a:lnTo>
                  <a:pt x="702442" y="0"/>
                </a:lnTo>
                <a:lnTo>
                  <a:pt x="702442" y="702442"/>
                </a:lnTo>
                <a:lnTo>
                  <a:pt x="0" y="702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2752721" y="7172401"/>
            <a:ext cx="702442" cy="702442"/>
          </a:xfrm>
          <a:custGeom>
            <a:avLst/>
            <a:gdLst/>
            <a:ahLst/>
            <a:cxnLst/>
            <a:rect l="l" t="t" r="r" b="b"/>
            <a:pathLst>
              <a:path w="702442" h="702442">
                <a:moveTo>
                  <a:pt x="0" y="0"/>
                </a:moveTo>
                <a:lnTo>
                  <a:pt x="702442" y="0"/>
                </a:lnTo>
                <a:lnTo>
                  <a:pt x="702442" y="702442"/>
                </a:lnTo>
                <a:lnTo>
                  <a:pt x="0" y="702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2752721" y="4512887"/>
            <a:ext cx="702442" cy="702442"/>
          </a:xfrm>
          <a:custGeom>
            <a:avLst/>
            <a:gdLst/>
            <a:ahLst/>
            <a:cxnLst/>
            <a:rect l="l" t="t" r="r" b="b"/>
            <a:pathLst>
              <a:path w="702442" h="702442">
                <a:moveTo>
                  <a:pt x="0" y="0"/>
                </a:moveTo>
                <a:lnTo>
                  <a:pt x="702442" y="0"/>
                </a:lnTo>
                <a:lnTo>
                  <a:pt x="702442" y="702441"/>
                </a:lnTo>
                <a:lnTo>
                  <a:pt x="0" y="7024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2773941" y="5926882"/>
            <a:ext cx="702442" cy="702442"/>
          </a:xfrm>
          <a:custGeom>
            <a:avLst/>
            <a:gdLst/>
            <a:ahLst/>
            <a:cxnLst/>
            <a:rect l="l" t="t" r="r" b="b"/>
            <a:pathLst>
              <a:path w="702442" h="702442">
                <a:moveTo>
                  <a:pt x="0" y="0"/>
                </a:moveTo>
                <a:lnTo>
                  <a:pt x="702442" y="0"/>
                </a:lnTo>
                <a:lnTo>
                  <a:pt x="702442" y="702442"/>
                </a:lnTo>
                <a:lnTo>
                  <a:pt x="0" y="702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3204510" y="5258113"/>
            <a:ext cx="422127" cy="395991"/>
          </a:xfrm>
          <a:custGeom>
            <a:avLst/>
            <a:gdLst/>
            <a:ahLst/>
            <a:cxnLst/>
            <a:rect l="l" t="t" r="r" b="b"/>
            <a:pathLst>
              <a:path w="422127" h="395991">
                <a:moveTo>
                  <a:pt x="0" y="0"/>
                </a:moveTo>
                <a:lnTo>
                  <a:pt x="422127" y="0"/>
                </a:lnTo>
                <a:lnTo>
                  <a:pt x="422127" y="395991"/>
                </a:lnTo>
                <a:lnTo>
                  <a:pt x="0" y="39599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54" name="AutoShape 54"/>
          <p:cNvSpPr/>
          <p:nvPr/>
        </p:nvSpPr>
        <p:spPr>
          <a:xfrm flipH="1" flipV="1">
            <a:off x="11014971" y="3144824"/>
            <a:ext cx="1758970" cy="411388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55" name="AutoShape 55"/>
          <p:cNvSpPr/>
          <p:nvPr/>
        </p:nvSpPr>
        <p:spPr>
          <a:xfrm flipH="1">
            <a:off x="11123226" y="3780325"/>
            <a:ext cx="1749268" cy="3832309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56" name="AutoShape 56"/>
          <p:cNvSpPr/>
          <p:nvPr/>
        </p:nvSpPr>
        <p:spPr>
          <a:xfrm flipH="1">
            <a:off x="11123226" y="4864107"/>
            <a:ext cx="1629495" cy="2748526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57" name="AutoShape 57"/>
          <p:cNvSpPr/>
          <p:nvPr/>
        </p:nvSpPr>
        <p:spPr>
          <a:xfrm flipH="1" flipV="1">
            <a:off x="11014971" y="3144824"/>
            <a:ext cx="1758970" cy="3133279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58" name="AutoShape 58"/>
          <p:cNvSpPr/>
          <p:nvPr/>
        </p:nvSpPr>
        <p:spPr>
          <a:xfrm flipH="1">
            <a:off x="11123226" y="6278103"/>
            <a:ext cx="1650715" cy="133453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59" name="AutoShape 59"/>
          <p:cNvSpPr/>
          <p:nvPr/>
        </p:nvSpPr>
        <p:spPr>
          <a:xfrm flipH="1" flipV="1">
            <a:off x="11014971" y="3144824"/>
            <a:ext cx="1760550" cy="4359195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60" name="AutoShape 60"/>
          <p:cNvSpPr/>
          <p:nvPr/>
        </p:nvSpPr>
        <p:spPr>
          <a:xfrm flipH="1">
            <a:off x="11123226" y="7172401"/>
            <a:ext cx="1980716" cy="440232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61" name="Freeform 61"/>
          <p:cNvSpPr/>
          <p:nvPr/>
        </p:nvSpPr>
        <p:spPr>
          <a:xfrm>
            <a:off x="14193374" y="5258113"/>
            <a:ext cx="707945" cy="707945"/>
          </a:xfrm>
          <a:custGeom>
            <a:avLst/>
            <a:gdLst/>
            <a:ahLst/>
            <a:cxnLst/>
            <a:rect l="l" t="t" r="r" b="b"/>
            <a:pathLst>
              <a:path w="707945" h="707945">
                <a:moveTo>
                  <a:pt x="0" y="0"/>
                </a:moveTo>
                <a:lnTo>
                  <a:pt x="707945" y="0"/>
                </a:lnTo>
                <a:lnTo>
                  <a:pt x="707945" y="707945"/>
                </a:lnTo>
                <a:lnTo>
                  <a:pt x="0" y="7079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2" name="AutoShape 62"/>
          <p:cNvSpPr/>
          <p:nvPr/>
        </p:nvSpPr>
        <p:spPr>
          <a:xfrm flipV="1">
            <a:off x="6968766" y="7686334"/>
            <a:ext cx="1139303" cy="1228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63" name="AutoShape 63"/>
          <p:cNvSpPr/>
          <p:nvPr/>
        </p:nvSpPr>
        <p:spPr>
          <a:xfrm>
            <a:off x="8642357" y="7790047"/>
            <a:ext cx="1257375" cy="86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64" name="AutoShape 64"/>
          <p:cNvSpPr/>
          <p:nvPr/>
        </p:nvSpPr>
        <p:spPr>
          <a:xfrm flipH="1" flipV="1">
            <a:off x="14901319" y="5612086"/>
            <a:ext cx="645157" cy="3719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65" name="AutoShape 65"/>
          <p:cNvSpPr/>
          <p:nvPr/>
        </p:nvSpPr>
        <p:spPr>
          <a:xfrm>
            <a:off x="13476383" y="3556213"/>
            <a:ext cx="1070964" cy="170190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6" name="TextBox 66"/>
          <p:cNvSpPr txBox="1"/>
          <p:nvPr/>
        </p:nvSpPr>
        <p:spPr>
          <a:xfrm>
            <a:off x="2633951" y="6147575"/>
            <a:ext cx="1556894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"/>
              </a:lnSpc>
            </a:pPr>
            <a:r>
              <a:rPr lang="en-US" sz="1227" b="1" spc="-3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Ukrainian Institute of Scientific and Technical Expertise and Information (UkrISTEI)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974683" y="3521253"/>
            <a:ext cx="1366115" cy="58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8"/>
              </a:lnSpc>
            </a:pPr>
            <a:r>
              <a:rPr lang="en-US" sz="1127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Higher Education Institutions (HEI) subordinate  MESU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841672" y="4542554"/>
            <a:ext cx="1670530" cy="607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5"/>
              </a:lnSpc>
            </a:pPr>
            <a:r>
              <a:rPr lang="en-US" sz="1327" b="1" spc="-7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National Academy of Science of Ukraine  (NAS)</a:t>
            </a:r>
          </a:p>
        </p:txBody>
      </p:sp>
      <p:sp>
        <p:nvSpPr>
          <p:cNvPr id="69" name="AutoShape 69"/>
          <p:cNvSpPr/>
          <p:nvPr/>
        </p:nvSpPr>
        <p:spPr>
          <a:xfrm flipH="1">
            <a:off x="3459505" y="2686085"/>
            <a:ext cx="82464" cy="329937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70" name="AutoShape 70"/>
          <p:cNvSpPr/>
          <p:nvPr/>
        </p:nvSpPr>
        <p:spPr>
          <a:xfrm flipH="1">
            <a:off x="3719050" y="3328510"/>
            <a:ext cx="100891" cy="2619794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71" name="AutoShape 71"/>
          <p:cNvSpPr/>
          <p:nvPr/>
        </p:nvSpPr>
        <p:spPr>
          <a:xfrm>
            <a:off x="3256457" y="5885778"/>
            <a:ext cx="44966" cy="2296057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arrow" w="med" len="sm"/>
            <a:tailEnd type="oval" w="lg" len="lg"/>
          </a:ln>
        </p:spPr>
      </p:sp>
      <p:sp>
        <p:nvSpPr>
          <p:cNvPr id="72" name="AutoShape 72"/>
          <p:cNvSpPr/>
          <p:nvPr/>
        </p:nvSpPr>
        <p:spPr>
          <a:xfrm>
            <a:off x="3587025" y="5885778"/>
            <a:ext cx="55902" cy="1408092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arrow" w="med" len="sm"/>
            <a:tailEnd type="oval" w="lg" len="lg"/>
          </a:ln>
        </p:spPr>
      </p:sp>
      <p:sp>
        <p:nvSpPr>
          <p:cNvPr id="73" name="Freeform 73"/>
          <p:cNvSpPr/>
          <p:nvPr/>
        </p:nvSpPr>
        <p:spPr>
          <a:xfrm>
            <a:off x="3465911" y="4194758"/>
            <a:ext cx="354030" cy="339426"/>
          </a:xfrm>
          <a:custGeom>
            <a:avLst/>
            <a:gdLst/>
            <a:ahLst/>
            <a:cxnLst/>
            <a:rect l="l" t="t" r="r" b="b"/>
            <a:pathLst>
              <a:path w="354030" h="339426">
                <a:moveTo>
                  <a:pt x="0" y="0"/>
                </a:moveTo>
                <a:lnTo>
                  <a:pt x="354031" y="0"/>
                </a:lnTo>
                <a:lnTo>
                  <a:pt x="354031" y="339426"/>
                </a:lnTo>
                <a:lnTo>
                  <a:pt x="0" y="339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3256457" y="5672509"/>
            <a:ext cx="330568" cy="426539"/>
          </a:xfrm>
          <a:custGeom>
            <a:avLst/>
            <a:gdLst/>
            <a:ahLst/>
            <a:cxnLst/>
            <a:rect l="l" t="t" r="r" b="b"/>
            <a:pathLst>
              <a:path w="330568" h="426539">
                <a:moveTo>
                  <a:pt x="0" y="0"/>
                </a:moveTo>
                <a:lnTo>
                  <a:pt x="330568" y="0"/>
                </a:lnTo>
                <a:lnTo>
                  <a:pt x="330568" y="426539"/>
                </a:lnTo>
                <a:lnTo>
                  <a:pt x="0" y="4265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75" name="AutoShape 75"/>
          <p:cNvSpPr/>
          <p:nvPr/>
        </p:nvSpPr>
        <p:spPr>
          <a:xfrm>
            <a:off x="13455163" y="4864107"/>
            <a:ext cx="738211" cy="74797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oval" w="lg" len="lg"/>
          </a:ln>
        </p:spPr>
      </p:sp>
      <p:sp>
        <p:nvSpPr>
          <p:cNvPr id="76" name="AutoShape 76"/>
          <p:cNvSpPr/>
          <p:nvPr/>
        </p:nvSpPr>
        <p:spPr>
          <a:xfrm flipV="1">
            <a:off x="13476383" y="5612086"/>
            <a:ext cx="716991" cy="66601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oval" w="lg" len="lg"/>
          </a:ln>
        </p:spPr>
      </p:sp>
      <p:sp>
        <p:nvSpPr>
          <p:cNvPr id="77" name="AutoShape 77"/>
          <p:cNvSpPr/>
          <p:nvPr/>
        </p:nvSpPr>
        <p:spPr>
          <a:xfrm flipV="1">
            <a:off x="13455163" y="5966058"/>
            <a:ext cx="1092184" cy="155756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grpSp>
        <p:nvGrpSpPr>
          <p:cNvPr id="78" name="Group 78"/>
          <p:cNvGrpSpPr/>
          <p:nvPr/>
        </p:nvGrpSpPr>
        <p:grpSpPr>
          <a:xfrm>
            <a:off x="12547667" y="3020703"/>
            <a:ext cx="1062331" cy="6300080"/>
            <a:chOff x="0" y="0"/>
            <a:chExt cx="1256553" cy="745190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256553" cy="7451903"/>
            </a:xfrm>
            <a:custGeom>
              <a:avLst/>
              <a:gdLst/>
              <a:ahLst/>
              <a:cxnLst/>
              <a:rect l="l" t="t" r="r" b="b"/>
              <a:pathLst>
                <a:path w="1256553" h="7451903">
                  <a:moveTo>
                    <a:pt x="109315" y="0"/>
                  </a:moveTo>
                  <a:lnTo>
                    <a:pt x="1147238" y="0"/>
                  </a:lnTo>
                  <a:cubicBezTo>
                    <a:pt x="1176230" y="0"/>
                    <a:pt x="1204035" y="11517"/>
                    <a:pt x="1224535" y="32018"/>
                  </a:cubicBezTo>
                  <a:cubicBezTo>
                    <a:pt x="1245036" y="52518"/>
                    <a:pt x="1256553" y="80323"/>
                    <a:pt x="1256553" y="109315"/>
                  </a:cubicBezTo>
                  <a:lnTo>
                    <a:pt x="1256553" y="7342587"/>
                  </a:lnTo>
                  <a:cubicBezTo>
                    <a:pt x="1256553" y="7371580"/>
                    <a:pt x="1245036" y="7399384"/>
                    <a:pt x="1224535" y="7419885"/>
                  </a:cubicBezTo>
                  <a:cubicBezTo>
                    <a:pt x="1204035" y="7440385"/>
                    <a:pt x="1176230" y="7451903"/>
                    <a:pt x="1147238" y="7451903"/>
                  </a:cubicBezTo>
                  <a:lnTo>
                    <a:pt x="109315" y="7451903"/>
                  </a:lnTo>
                  <a:cubicBezTo>
                    <a:pt x="80323" y="7451903"/>
                    <a:pt x="52518" y="7440385"/>
                    <a:pt x="32018" y="7419885"/>
                  </a:cubicBezTo>
                  <a:cubicBezTo>
                    <a:pt x="11517" y="7399384"/>
                    <a:pt x="0" y="7371580"/>
                    <a:pt x="0" y="7342587"/>
                  </a:cubicBezTo>
                  <a:lnTo>
                    <a:pt x="0" y="109315"/>
                  </a:lnTo>
                  <a:cubicBezTo>
                    <a:pt x="0" y="80323"/>
                    <a:pt x="11517" y="52518"/>
                    <a:pt x="32018" y="32018"/>
                  </a:cubicBezTo>
                  <a:cubicBezTo>
                    <a:pt x="52518" y="11517"/>
                    <a:pt x="80323" y="0"/>
                    <a:pt x="1093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0"/>
              <a:ext cx="1256553" cy="7451903"/>
            </a:xfrm>
            <a:prstGeom prst="rect">
              <a:avLst/>
            </a:prstGeom>
          </p:spPr>
          <p:txBody>
            <a:bodyPr lIns="19088" tIns="19088" rIns="19088" bIns="19088" rtlCol="0" anchor="ctr"/>
            <a:lstStyle/>
            <a:p>
              <a:pPr algn="ctr">
                <a:lnSpc>
                  <a:spcPts val="573"/>
                </a:lnSpc>
              </a:pPr>
              <a:endParaRPr/>
            </a:p>
          </p:txBody>
        </p:sp>
      </p:grpSp>
      <p:sp>
        <p:nvSpPr>
          <p:cNvPr id="81" name="AutoShape 81"/>
          <p:cNvSpPr/>
          <p:nvPr/>
        </p:nvSpPr>
        <p:spPr>
          <a:xfrm flipH="1">
            <a:off x="3587025" y="3829191"/>
            <a:ext cx="12576164" cy="2056587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82" name="AutoShape 82"/>
          <p:cNvSpPr/>
          <p:nvPr/>
        </p:nvSpPr>
        <p:spPr>
          <a:xfrm flipH="1" flipV="1">
            <a:off x="11014971" y="3144824"/>
            <a:ext cx="1869936" cy="146232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83" name="AutoShape 83"/>
          <p:cNvSpPr/>
          <p:nvPr/>
        </p:nvSpPr>
        <p:spPr>
          <a:xfrm flipH="1" flipV="1">
            <a:off x="13452517" y="3442488"/>
            <a:ext cx="2710672" cy="386703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arrow" w="med" len="sm"/>
            <a:tailEnd type="oval" w="lg" len="lg"/>
          </a:ln>
        </p:spPr>
      </p:sp>
      <p:sp>
        <p:nvSpPr>
          <p:cNvPr id="84" name="AutoShape 84"/>
          <p:cNvSpPr/>
          <p:nvPr/>
        </p:nvSpPr>
        <p:spPr>
          <a:xfrm flipH="1">
            <a:off x="13415138" y="5866194"/>
            <a:ext cx="2983667" cy="1789156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arrow" w="med" len="sm"/>
            <a:tailEnd type="oval" w="lg" len="lg"/>
          </a:ln>
        </p:spPr>
      </p:sp>
      <p:sp>
        <p:nvSpPr>
          <p:cNvPr id="85" name="AutoShape 85"/>
          <p:cNvSpPr/>
          <p:nvPr/>
        </p:nvSpPr>
        <p:spPr>
          <a:xfrm flipV="1">
            <a:off x="3573569" y="5985455"/>
            <a:ext cx="1616656" cy="18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86" name="Freeform 86"/>
          <p:cNvSpPr/>
          <p:nvPr/>
        </p:nvSpPr>
        <p:spPr>
          <a:xfrm>
            <a:off x="5190225" y="5648467"/>
            <a:ext cx="534279" cy="673976"/>
          </a:xfrm>
          <a:custGeom>
            <a:avLst/>
            <a:gdLst/>
            <a:ahLst/>
            <a:cxnLst/>
            <a:rect l="l" t="t" r="r" b="b"/>
            <a:pathLst>
              <a:path w="534279" h="673976">
                <a:moveTo>
                  <a:pt x="0" y="0"/>
                </a:moveTo>
                <a:lnTo>
                  <a:pt x="534280" y="0"/>
                </a:lnTo>
                <a:lnTo>
                  <a:pt x="534280" y="673976"/>
                </a:lnTo>
                <a:lnTo>
                  <a:pt x="0" y="673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7" name="AutoShape 87"/>
          <p:cNvSpPr/>
          <p:nvPr/>
        </p:nvSpPr>
        <p:spPr>
          <a:xfrm flipV="1">
            <a:off x="5713860" y="5961166"/>
            <a:ext cx="1334725" cy="24736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88" name="Freeform 88"/>
          <p:cNvSpPr/>
          <p:nvPr/>
        </p:nvSpPr>
        <p:spPr>
          <a:xfrm>
            <a:off x="7048585" y="5719289"/>
            <a:ext cx="469241" cy="483753"/>
          </a:xfrm>
          <a:custGeom>
            <a:avLst/>
            <a:gdLst/>
            <a:ahLst/>
            <a:cxnLst/>
            <a:rect l="l" t="t" r="r" b="b"/>
            <a:pathLst>
              <a:path w="469241" h="483753">
                <a:moveTo>
                  <a:pt x="0" y="0"/>
                </a:moveTo>
                <a:lnTo>
                  <a:pt x="469241" y="0"/>
                </a:lnTo>
                <a:lnTo>
                  <a:pt x="469241" y="483754"/>
                </a:lnTo>
                <a:lnTo>
                  <a:pt x="0" y="4837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9" name="AutoShape 89"/>
          <p:cNvSpPr/>
          <p:nvPr/>
        </p:nvSpPr>
        <p:spPr>
          <a:xfrm flipH="1">
            <a:off x="7517826" y="4864107"/>
            <a:ext cx="5234895" cy="1097059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oval" w="lg" len="lg"/>
            <a:tailEnd type="arrow" w="med" len="sm"/>
          </a:ln>
        </p:spPr>
      </p:sp>
      <p:sp>
        <p:nvSpPr>
          <p:cNvPr id="90" name="TextBox 90"/>
          <p:cNvSpPr txBox="1"/>
          <p:nvPr/>
        </p:nvSpPr>
        <p:spPr>
          <a:xfrm>
            <a:off x="12836095" y="3963991"/>
            <a:ext cx="543401" cy="18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</a:pPr>
            <a:r>
              <a:rPr lang="en-US" sz="1155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Scholar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09631" y="3674082"/>
            <a:ext cx="1570611" cy="101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615" b="1" spc="-4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Ministry of Edication and Science of Ukraine (MESU)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965435" y="3297944"/>
            <a:ext cx="1552391" cy="136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5"/>
              </a:lnSpc>
            </a:pPr>
            <a:r>
              <a:rPr lang="en-US" sz="1427" b="1" spc="-77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State Scientific Institution “Institute of Education Content Modernization” (IECM)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9491" y="8423563"/>
            <a:ext cx="1710891" cy="50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1715" b="1" spc="-120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Ministry of Health  of Ukraine  (MHU)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87077" y="8369501"/>
            <a:ext cx="1667312" cy="78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8"/>
              </a:lnSpc>
            </a:pPr>
            <a:r>
              <a:rPr lang="en-US" sz="1527" b="1" spc="-45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Higher Education Institutions (HEI) subordinate  MHU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820281" y="3307469"/>
            <a:ext cx="1055679" cy="874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US" sz="1427" b="1" spc="-7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Collecting data on academic events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074102" y="7979656"/>
            <a:ext cx="1608684" cy="58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227" b="1" spc="-6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State Non-Profit Enterprise Testing Board (MHU)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4731147" y="8045327"/>
            <a:ext cx="1409791" cy="68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8"/>
              </a:lnSpc>
              <a:spcBef>
                <a:spcPct val="0"/>
              </a:spcBef>
            </a:pPr>
            <a:r>
              <a:rPr lang="en-US" sz="1327" b="1" spc="-45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Collecting data on academic events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512898" y="3551387"/>
            <a:ext cx="1576987" cy="72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8"/>
              </a:lnSpc>
              <a:spcBef>
                <a:spcPct val="0"/>
              </a:spcBef>
            </a:pPr>
            <a:r>
              <a:rPr lang="en-US" sz="1427" b="1" spc="-88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Register in pdf format, publication on the website 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612833" y="8027281"/>
            <a:ext cx="1915437" cy="71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1"/>
              </a:lnSpc>
            </a:pPr>
            <a:r>
              <a:rPr lang="en-US" sz="1540" b="1" spc="-58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Register in Google Excel table, open access for scholars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720886" y="8857357"/>
            <a:ext cx="1482679" cy="45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8"/>
              </a:lnSpc>
              <a:spcBef>
                <a:spcPct val="0"/>
              </a:spcBef>
            </a:pPr>
            <a:r>
              <a:rPr lang="en-US" sz="1327" b="1" spc="-7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Human processing of data generation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2832241" y="5257836"/>
            <a:ext cx="543401" cy="18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</a:pPr>
            <a:r>
              <a:rPr lang="en-US" sz="1155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Scholar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2853461" y="6671117"/>
            <a:ext cx="543401" cy="18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</a:pPr>
            <a:r>
              <a:rPr lang="en-US" sz="1155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Scholar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2853461" y="7909376"/>
            <a:ext cx="543401" cy="18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</a:pPr>
            <a:r>
              <a:rPr lang="en-US" sz="1155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Scholar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7575353" y="4042622"/>
            <a:ext cx="1628212" cy="49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27" b="1" spc="-82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Human processing of data generation 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2547667" y="8631971"/>
            <a:ext cx="1062331" cy="4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7"/>
              </a:lnSpc>
            </a:pPr>
            <a:r>
              <a:rPr lang="en-US" sz="1347" b="1" spc="-72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Academic community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576488" y="6339123"/>
            <a:ext cx="1728095" cy="63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3"/>
              </a:lnSpc>
            </a:pPr>
            <a:r>
              <a:rPr lang="en-US" sz="1289" b="1" spc="-69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Collecting data on academic events and predatory conferences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6340139" y="6176431"/>
            <a:ext cx="2057732" cy="76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89" b="1" spc="-90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 bulletin (pdf), certificate for conference organizers with registration number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16257843" y="5028267"/>
            <a:ext cx="1859627" cy="610767"/>
            <a:chOff x="0" y="0"/>
            <a:chExt cx="2479503" cy="814356"/>
          </a:xfrm>
        </p:grpSpPr>
        <p:grpSp>
          <p:nvGrpSpPr>
            <p:cNvPr id="109" name="Group 109"/>
            <p:cNvGrpSpPr/>
            <p:nvPr/>
          </p:nvGrpSpPr>
          <p:grpSpPr>
            <a:xfrm>
              <a:off x="0" y="176374"/>
              <a:ext cx="2479503" cy="637982"/>
              <a:chOff x="0" y="0"/>
              <a:chExt cx="6350000" cy="63500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6D597A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0" y="176374"/>
              <a:ext cx="2479503" cy="299842"/>
              <a:chOff x="0" y="0"/>
              <a:chExt cx="1512646" cy="182922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512646" cy="182922"/>
              </a:xfrm>
              <a:custGeom>
                <a:avLst/>
                <a:gdLst/>
                <a:ahLst/>
                <a:cxnLst/>
                <a:rect l="l" t="t" r="r" b="b"/>
                <a:pathLst>
                  <a:path w="1512646" h="182922">
                    <a:moveTo>
                      <a:pt x="0" y="0"/>
                    </a:moveTo>
                    <a:lnTo>
                      <a:pt x="1512646" y="0"/>
                    </a:lnTo>
                    <a:lnTo>
                      <a:pt x="1512646" y="182922"/>
                    </a:lnTo>
                    <a:lnTo>
                      <a:pt x="0" y="182922"/>
                    </a:lnTo>
                    <a:close/>
                  </a:path>
                </a:pathLst>
              </a:custGeom>
              <a:solidFill>
                <a:srgbClr val="6D597A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0" y="0"/>
              <a:ext cx="2479503" cy="352749"/>
              <a:chOff x="0" y="0"/>
              <a:chExt cx="6350000" cy="63500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</p:grpSp>
      <p:grpSp>
        <p:nvGrpSpPr>
          <p:cNvPr id="115" name="Group 115"/>
          <p:cNvGrpSpPr/>
          <p:nvPr/>
        </p:nvGrpSpPr>
        <p:grpSpPr>
          <a:xfrm>
            <a:off x="16163189" y="4355324"/>
            <a:ext cx="2048936" cy="672943"/>
            <a:chOff x="0" y="0"/>
            <a:chExt cx="2731914" cy="897257"/>
          </a:xfrm>
        </p:grpSpPr>
        <p:grpSp>
          <p:nvGrpSpPr>
            <p:cNvPr id="116" name="Group 116"/>
            <p:cNvGrpSpPr/>
            <p:nvPr/>
          </p:nvGrpSpPr>
          <p:grpSpPr>
            <a:xfrm>
              <a:off x="0" y="194329"/>
              <a:ext cx="2731914" cy="702928"/>
              <a:chOff x="0" y="0"/>
              <a:chExt cx="6350000" cy="635000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A3A5"/>
              </a:solidFill>
            </p:spPr>
          </p:sp>
        </p:grpSp>
        <p:grpSp>
          <p:nvGrpSpPr>
            <p:cNvPr id="118" name="Group 118"/>
            <p:cNvGrpSpPr/>
            <p:nvPr/>
          </p:nvGrpSpPr>
          <p:grpSpPr>
            <a:xfrm>
              <a:off x="0" y="194329"/>
              <a:ext cx="2731914" cy="330366"/>
              <a:chOff x="0" y="0"/>
              <a:chExt cx="1512646" cy="182922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512646" cy="182922"/>
              </a:xfrm>
              <a:custGeom>
                <a:avLst/>
                <a:gdLst/>
                <a:ahLst/>
                <a:cxnLst/>
                <a:rect l="l" t="t" r="r" b="b"/>
                <a:pathLst>
                  <a:path w="1512646" h="182922">
                    <a:moveTo>
                      <a:pt x="0" y="0"/>
                    </a:moveTo>
                    <a:lnTo>
                      <a:pt x="1512646" y="0"/>
                    </a:lnTo>
                    <a:lnTo>
                      <a:pt x="1512646" y="182922"/>
                    </a:lnTo>
                    <a:lnTo>
                      <a:pt x="0" y="182922"/>
                    </a:lnTo>
                    <a:close/>
                  </a:path>
                </a:pathLst>
              </a:custGeom>
              <a:solidFill>
                <a:srgbClr val="38A3A5"/>
              </a:solidFill>
            </p:spPr>
          </p:sp>
        </p:grpSp>
        <p:grpSp>
          <p:nvGrpSpPr>
            <p:cNvPr id="120" name="Group 120"/>
            <p:cNvGrpSpPr/>
            <p:nvPr/>
          </p:nvGrpSpPr>
          <p:grpSpPr>
            <a:xfrm>
              <a:off x="0" y="0"/>
              <a:ext cx="2731914" cy="388658"/>
              <a:chOff x="0" y="0"/>
              <a:chExt cx="6350000" cy="6350000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</p:grpSp>
      <p:grpSp>
        <p:nvGrpSpPr>
          <p:cNvPr id="122" name="Group 122"/>
          <p:cNvGrpSpPr/>
          <p:nvPr/>
        </p:nvGrpSpPr>
        <p:grpSpPr>
          <a:xfrm>
            <a:off x="16419211" y="5639034"/>
            <a:ext cx="1536892" cy="504770"/>
            <a:chOff x="0" y="0"/>
            <a:chExt cx="2049189" cy="673026"/>
          </a:xfrm>
        </p:grpSpPr>
        <p:grpSp>
          <p:nvGrpSpPr>
            <p:cNvPr id="123" name="Group 123"/>
            <p:cNvGrpSpPr/>
            <p:nvPr/>
          </p:nvGrpSpPr>
          <p:grpSpPr>
            <a:xfrm>
              <a:off x="0" y="145765"/>
              <a:ext cx="2049189" cy="527261"/>
              <a:chOff x="0" y="0"/>
              <a:chExt cx="6350000" cy="63500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05A47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0" y="145765"/>
              <a:ext cx="2049189" cy="247805"/>
              <a:chOff x="0" y="0"/>
              <a:chExt cx="1512646" cy="182922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512646" cy="182922"/>
              </a:xfrm>
              <a:custGeom>
                <a:avLst/>
                <a:gdLst/>
                <a:ahLst/>
                <a:cxnLst/>
                <a:rect l="l" t="t" r="r" b="b"/>
                <a:pathLst>
                  <a:path w="1512646" h="182922">
                    <a:moveTo>
                      <a:pt x="0" y="0"/>
                    </a:moveTo>
                    <a:lnTo>
                      <a:pt x="1512646" y="0"/>
                    </a:lnTo>
                    <a:lnTo>
                      <a:pt x="1512646" y="182922"/>
                    </a:lnTo>
                    <a:lnTo>
                      <a:pt x="0" y="182922"/>
                    </a:lnTo>
                    <a:close/>
                  </a:path>
                </a:pathLst>
              </a:custGeom>
              <a:solidFill>
                <a:srgbClr val="E05A47"/>
              </a:solidFill>
            </p:spPr>
          </p:sp>
        </p:grpSp>
        <p:grpSp>
          <p:nvGrpSpPr>
            <p:cNvPr id="127" name="Group 127"/>
            <p:cNvGrpSpPr/>
            <p:nvPr/>
          </p:nvGrpSpPr>
          <p:grpSpPr>
            <a:xfrm>
              <a:off x="0" y="0"/>
              <a:ext cx="2049189" cy="291530"/>
              <a:chOff x="0" y="0"/>
              <a:chExt cx="6350000" cy="635000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</p:grpSp>
      <p:grpSp>
        <p:nvGrpSpPr>
          <p:cNvPr id="129" name="Group 129"/>
          <p:cNvGrpSpPr/>
          <p:nvPr/>
        </p:nvGrpSpPr>
        <p:grpSpPr>
          <a:xfrm>
            <a:off x="16541650" y="6143803"/>
            <a:ext cx="1292013" cy="424343"/>
            <a:chOff x="0" y="0"/>
            <a:chExt cx="1722684" cy="565790"/>
          </a:xfrm>
        </p:grpSpPr>
        <p:grpSp>
          <p:nvGrpSpPr>
            <p:cNvPr id="130" name="Group 130"/>
            <p:cNvGrpSpPr/>
            <p:nvPr/>
          </p:nvGrpSpPr>
          <p:grpSpPr>
            <a:xfrm>
              <a:off x="0" y="122540"/>
              <a:ext cx="1722684" cy="443251"/>
              <a:chOff x="0" y="0"/>
              <a:chExt cx="6350000" cy="6350000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AF49"/>
              </a:solidFill>
            </p:spPr>
          </p:sp>
        </p:grpSp>
        <p:grpSp>
          <p:nvGrpSpPr>
            <p:cNvPr id="132" name="Group 132"/>
            <p:cNvGrpSpPr/>
            <p:nvPr/>
          </p:nvGrpSpPr>
          <p:grpSpPr>
            <a:xfrm>
              <a:off x="0" y="122540"/>
              <a:ext cx="1722684" cy="208321"/>
              <a:chOff x="0" y="0"/>
              <a:chExt cx="1512646" cy="182922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512646" cy="182922"/>
              </a:xfrm>
              <a:custGeom>
                <a:avLst/>
                <a:gdLst/>
                <a:ahLst/>
                <a:cxnLst/>
                <a:rect l="l" t="t" r="r" b="b"/>
                <a:pathLst>
                  <a:path w="1512646" h="182922">
                    <a:moveTo>
                      <a:pt x="0" y="0"/>
                    </a:moveTo>
                    <a:lnTo>
                      <a:pt x="1512646" y="0"/>
                    </a:lnTo>
                    <a:lnTo>
                      <a:pt x="1512646" y="182922"/>
                    </a:lnTo>
                    <a:lnTo>
                      <a:pt x="0" y="182922"/>
                    </a:lnTo>
                    <a:close/>
                  </a:path>
                </a:pathLst>
              </a:custGeom>
              <a:solidFill>
                <a:srgbClr val="F9AF49"/>
              </a:solidFill>
            </p:spPr>
          </p:sp>
        </p:grpSp>
        <p:grpSp>
          <p:nvGrpSpPr>
            <p:cNvPr id="134" name="Group 134"/>
            <p:cNvGrpSpPr/>
            <p:nvPr/>
          </p:nvGrpSpPr>
          <p:grpSpPr>
            <a:xfrm>
              <a:off x="0" y="0"/>
              <a:ext cx="1722684" cy="245079"/>
              <a:chOff x="0" y="0"/>
              <a:chExt cx="6350000" cy="635000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</p:grpSp>
      <p:grpSp>
        <p:nvGrpSpPr>
          <p:cNvPr id="136" name="Group 136"/>
          <p:cNvGrpSpPr/>
          <p:nvPr/>
        </p:nvGrpSpPr>
        <p:grpSpPr>
          <a:xfrm>
            <a:off x="16643751" y="6568146"/>
            <a:ext cx="1087810" cy="357275"/>
            <a:chOff x="0" y="0"/>
            <a:chExt cx="1450414" cy="476367"/>
          </a:xfrm>
        </p:grpSpPr>
        <p:grpSp>
          <p:nvGrpSpPr>
            <p:cNvPr id="137" name="Group 137"/>
            <p:cNvGrpSpPr/>
            <p:nvPr/>
          </p:nvGrpSpPr>
          <p:grpSpPr>
            <a:xfrm>
              <a:off x="0" y="103172"/>
              <a:ext cx="1450414" cy="373195"/>
              <a:chOff x="0" y="0"/>
              <a:chExt cx="6350000" cy="635000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56B6F"/>
              </a:solidFill>
            </p:spPr>
          </p:sp>
        </p:grpSp>
        <p:grpSp>
          <p:nvGrpSpPr>
            <p:cNvPr id="139" name="Group 139"/>
            <p:cNvGrpSpPr/>
            <p:nvPr/>
          </p:nvGrpSpPr>
          <p:grpSpPr>
            <a:xfrm>
              <a:off x="0" y="103172"/>
              <a:ext cx="1450414" cy="175396"/>
              <a:chOff x="0" y="0"/>
              <a:chExt cx="1512646" cy="182922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512646" cy="182922"/>
              </a:xfrm>
              <a:custGeom>
                <a:avLst/>
                <a:gdLst/>
                <a:ahLst/>
                <a:cxnLst/>
                <a:rect l="l" t="t" r="r" b="b"/>
                <a:pathLst>
                  <a:path w="1512646" h="182922">
                    <a:moveTo>
                      <a:pt x="0" y="0"/>
                    </a:moveTo>
                    <a:lnTo>
                      <a:pt x="1512646" y="0"/>
                    </a:lnTo>
                    <a:lnTo>
                      <a:pt x="1512646" y="182922"/>
                    </a:lnTo>
                    <a:lnTo>
                      <a:pt x="0" y="182922"/>
                    </a:lnTo>
                    <a:close/>
                  </a:path>
                </a:pathLst>
              </a:custGeom>
              <a:solidFill>
                <a:srgbClr val="E56B6F"/>
              </a:solidFill>
            </p:spPr>
          </p:sp>
        </p:grpSp>
        <p:grpSp>
          <p:nvGrpSpPr>
            <p:cNvPr id="141" name="Group 141"/>
            <p:cNvGrpSpPr/>
            <p:nvPr/>
          </p:nvGrpSpPr>
          <p:grpSpPr>
            <a:xfrm>
              <a:off x="0" y="0"/>
              <a:ext cx="1450414" cy="206344"/>
              <a:chOff x="0" y="0"/>
              <a:chExt cx="6350000" cy="6350000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C7D0D8"/>
              </a:solidFill>
            </p:spPr>
          </p:sp>
        </p:grpSp>
      </p:grpSp>
      <p:sp>
        <p:nvSpPr>
          <p:cNvPr id="143" name="AutoShape 143"/>
          <p:cNvSpPr/>
          <p:nvPr/>
        </p:nvSpPr>
        <p:spPr>
          <a:xfrm>
            <a:off x="16163189" y="4691795"/>
            <a:ext cx="480563" cy="2054988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44" name="AutoShape 144"/>
          <p:cNvSpPr/>
          <p:nvPr/>
        </p:nvSpPr>
        <p:spPr>
          <a:xfrm flipH="1">
            <a:off x="17187657" y="6925421"/>
            <a:ext cx="0" cy="459898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oval" w="lg" len="lg"/>
            <a:tailEnd type="arrow" w="med" len="sm"/>
          </a:ln>
        </p:spPr>
      </p:sp>
      <p:grpSp>
        <p:nvGrpSpPr>
          <p:cNvPr id="145" name="Group 145"/>
          <p:cNvGrpSpPr/>
          <p:nvPr/>
        </p:nvGrpSpPr>
        <p:grpSpPr>
          <a:xfrm>
            <a:off x="16163189" y="3142474"/>
            <a:ext cx="2152356" cy="1373435"/>
            <a:chOff x="0" y="0"/>
            <a:chExt cx="973980" cy="621504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989169" cy="625742"/>
            </a:xfrm>
            <a:custGeom>
              <a:avLst/>
              <a:gdLst/>
              <a:ahLst/>
              <a:cxnLst/>
              <a:rect l="l" t="t" r="r" b="b"/>
              <a:pathLst>
                <a:path w="989169" h="625742">
                  <a:moveTo>
                    <a:pt x="553004" y="0"/>
                  </a:moveTo>
                  <a:cubicBezTo>
                    <a:pt x="563688" y="0"/>
                    <a:pt x="574435" y="0"/>
                    <a:pt x="585097" y="0"/>
                  </a:cubicBezTo>
                  <a:cubicBezTo>
                    <a:pt x="670103" y="10380"/>
                    <a:pt x="723227" y="44934"/>
                    <a:pt x="747424" y="101475"/>
                  </a:cubicBezTo>
                  <a:cubicBezTo>
                    <a:pt x="889143" y="93935"/>
                    <a:pt x="989169" y="200845"/>
                    <a:pt x="929387" y="305772"/>
                  </a:cubicBezTo>
                  <a:cubicBezTo>
                    <a:pt x="950268" y="327821"/>
                    <a:pt x="967688" y="352484"/>
                    <a:pt x="973980" y="385587"/>
                  </a:cubicBezTo>
                  <a:cubicBezTo>
                    <a:pt x="973980" y="395069"/>
                    <a:pt x="973980" y="404529"/>
                    <a:pt x="973980" y="414010"/>
                  </a:cubicBezTo>
                  <a:cubicBezTo>
                    <a:pt x="955231" y="498260"/>
                    <a:pt x="874553" y="555189"/>
                    <a:pt x="742102" y="539863"/>
                  </a:cubicBezTo>
                  <a:cubicBezTo>
                    <a:pt x="708024" y="583121"/>
                    <a:pt x="647384" y="625742"/>
                    <a:pt x="553024" y="621046"/>
                  </a:cubicBezTo>
                  <a:cubicBezTo>
                    <a:pt x="504251" y="618207"/>
                    <a:pt x="470320" y="601758"/>
                    <a:pt x="440612" y="581773"/>
                  </a:cubicBezTo>
                  <a:cubicBezTo>
                    <a:pt x="409321" y="598385"/>
                    <a:pt x="375433" y="611422"/>
                    <a:pt x="326469" y="611566"/>
                  </a:cubicBezTo>
                  <a:cubicBezTo>
                    <a:pt x="213190" y="611811"/>
                    <a:pt x="137412" y="547813"/>
                    <a:pt x="135575" y="460028"/>
                  </a:cubicBezTo>
                  <a:cubicBezTo>
                    <a:pt x="62752" y="439492"/>
                    <a:pt x="13429" y="401158"/>
                    <a:pt x="0" y="335565"/>
                  </a:cubicBezTo>
                  <a:cubicBezTo>
                    <a:pt x="0" y="326084"/>
                    <a:pt x="0" y="316582"/>
                    <a:pt x="0" y="307141"/>
                  </a:cubicBezTo>
                  <a:cubicBezTo>
                    <a:pt x="14822" y="242142"/>
                    <a:pt x="61464" y="201314"/>
                    <a:pt x="139122" y="184007"/>
                  </a:cubicBezTo>
                  <a:cubicBezTo>
                    <a:pt x="134456" y="74359"/>
                    <a:pt x="289794" y="5844"/>
                    <a:pt x="417408" y="54150"/>
                  </a:cubicBezTo>
                  <a:cubicBezTo>
                    <a:pt x="447792" y="30263"/>
                    <a:pt x="490779" y="4209"/>
                    <a:pt x="553004" y="0"/>
                  </a:cubicBezTo>
                  <a:close/>
                </a:path>
              </a:pathLst>
            </a:custGeom>
            <a:solidFill>
              <a:srgbClr val="0B416D"/>
            </a:solidFill>
          </p:spPr>
        </p:sp>
        <p:sp>
          <p:nvSpPr>
            <p:cNvPr id="147" name="TextBox 147"/>
            <p:cNvSpPr txBox="1"/>
            <p:nvPr/>
          </p:nvSpPr>
          <p:spPr>
            <a:xfrm>
              <a:off x="45655" y="75009"/>
              <a:ext cx="882669" cy="457709"/>
            </a:xfrm>
            <a:prstGeom prst="rect">
              <a:avLst/>
            </a:prstGeom>
          </p:spPr>
          <p:txBody>
            <a:bodyPr lIns="23722" tIns="23722" rIns="23722" bIns="23722" rtlCol="0" anchor="ctr"/>
            <a:lstStyle/>
            <a:p>
              <a:pPr algn="ctr">
                <a:lnSpc>
                  <a:spcPts val="2020"/>
                </a:lnSpc>
              </a:pPr>
              <a:r>
                <a:rPr lang="en-US" sz="1442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Organizators of predatory conferences</a:t>
              </a:r>
            </a:p>
          </p:txBody>
        </p:sp>
      </p:grpSp>
      <p:sp>
        <p:nvSpPr>
          <p:cNvPr id="148" name="Freeform 148"/>
          <p:cNvSpPr/>
          <p:nvPr/>
        </p:nvSpPr>
        <p:spPr>
          <a:xfrm>
            <a:off x="16888062" y="4544607"/>
            <a:ext cx="599189" cy="599189"/>
          </a:xfrm>
          <a:custGeom>
            <a:avLst/>
            <a:gdLst/>
            <a:ahLst/>
            <a:cxnLst/>
            <a:rect l="l" t="t" r="r" b="b"/>
            <a:pathLst>
              <a:path w="599189" h="599189">
                <a:moveTo>
                  <a:pt x="0" y="0"/>
                </a:moveTo>
                <a:lnTo>
                  <a:pt x="599189" y="0"/>
                </a:lnTo>
                <a:lnTo>
                  <a:pt x="599189" y="599189"/>
                </a:lnTo>
                <a:lnTo>
                  <a:pt x="0" y="5991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9" name="Freeform 149"/>
          <p:cNvSpPr/>
          <p:nvPr/>
        </p:nvSpPr>
        <p:spPr>
          <a:xfrm>
            <a:off x="16899191" y="5311888"/>
            <a:ext cx="599189" cy="599189"/>
          </a:xfrm>
          <a:custGeom>
            <a:avLst/>
            <a:gdLst/>
            <a:ahLst/>
            <a:cxnLst/>
            <a:rect l="l" t="t" r="r" b="b"/>
            <a:pathLst>
              <a:path w="599189" h="599189">
                <a:moveTo>
                  <a:pt x="0" y="0"/>
                </a:moveTo>
                <a:lnTo>
                  <a:pt x="599188" y="0"/>
                </a:lnTo>
                <a:lnTo>
                  <a:pt x="599188" y="599189"/>
                </a:lnTo>
                <a:lnTo>
                  <a:pt x="0" y="5991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0" name="Freeform 150"/>
          <p:cNvSpPr/>
          <p:nvPr/>
        </p:nvSpPr>
        <p:spPr>
          <a:xfrm>
            <a:off x="16784679" y="7385319"/>
            <a:ext cx="805956" cy="569207"/>
          </a:xfrm>
          <a:custGeom>
            <a:avLst/>
            <a:gdLst/>
            <a:ahLst/>
            <a:cxnLst/>
            <a:rect l="l" t="t" r="r" b="b"/>
            <a:pathLst>
              <a:path w="805956" h="569207">
                <a:moveTo>
                  <a:pt x="0" y="0"/>
                </a:moveTo>
                <a:lnTo>
                  <a:pt x="805956" y="0"/>
                </a:lnTo>
                <a:lnTo>
                  <a:pt x="805956" y="569207"/>
                </a:lnTo>
                <a:lnTo>
                  <a:pt x="0" y="56920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1" name="TextBox 151"/>
          <p:cNvSpPr txBox="1"/>
          <p:nvPr/>
        </p:nvSpPr>
        <p:spPr>
          <a:xfrm>
            <a:off x="16068208" y="7990799"/>
            <a:ext cx="2219792" cy="59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33" b="1">
                <a:solidFill>
                  <a:srgbClr val="0B416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Predatory publishers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74337" y="287280"/>
            <a:ext cx="10937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Академічні події в Україні / </a:t>
            </a:r>
            <a:r>
              <a:rPr lang="en-US" sz="4000" b="1" dirty="0">
                <a:solidFill>
                  <a:srgbClr val="C00000"/>
                </a:solidFill>
              </a:rPr>
              <a:t>Landscape in Ukraine</a:t>
            </a: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27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478348" y="1211653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0058" y="483397"/>
            <a:ext cx="10412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Мета та запитання / </a:t>
            </a:r>
            <a:r>
              <a:rPr lang="en-US" sz="4000" b="1" dirty="0">
                <a:solidFill>
                  <a:srgbClr val="C00000"/>
                </a:solidFill>
              </a:rPr>
              <a:t>Research Aim &amp; 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6047" y="1919813"/>
            <a:ext cx="162589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Мета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/ Research Aim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Оцінити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стан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метаданих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академічних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подій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Україні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виявити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бар’єри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потреби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їх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стандартизації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а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визначити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можливості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інтеграції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українських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конференцій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міжнародні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відкриті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інфраструктури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зокрема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ConfIDent, VIVO, URIS)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до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FAIR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86047" y="5237421"/>
            <a:ext cx="1625895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Дослідницькі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запитання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/ Research Questions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поточний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стан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метаданих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академічних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подій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Україні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наскільки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вони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відповідають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міжнародним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стандартам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проблеми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прогалини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виклики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бачать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організатори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й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учасники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конференцій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інструменти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, PID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формати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опису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конференцій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Як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стандартизація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метаданих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реєстрація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конференцій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у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системах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kumimoji="0" lang="uk-UA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як</a:t>
            </a:r>
            <a:r>
              <a:rPr kumimoji="0" lang="uk-UA" altLang="en-US" sz="3200" b="0" i="0" u="none" strike="noStrike" cap="none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ConfIDent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підвищити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їх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міжнародну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видимість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та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довіру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1262301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55600" y="2324100"/>
            <a:ext cx="9550400" cy="6835079"/>
          </a:xfrm>
          <a:custGeom>
            <a:avLst/>
            <a:gdLst/>
            <a:ahLst/>
            <a:cxnLst/>
            <a:rect l="l" t="t" r="r" b="b"/>
            <a:pathLst>
              <a:path w="9198309" h="6767246">
                <a:moveTo>
                  <a:pt x="0" y="0"/>
                </a:moveTo>
                <a:lnTo>
                  <a:pt x="9198309" y="0"/>
                </a:lnTo>
                <a:lnTo>
                  <a:pt x="9198309" y="6767246"/>
                </a:lnTo>
                <a:lnTo>
                  <a:pt x="0" y="676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66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53600" y="4533900"/>
            <a:ext cx="8425673" cy="3453102"/>
          </a:xfrm>
          <a:custGeom>
            <a:avLst/>
            <a:gdLst/>
            <a:ahLst/>
            <a:cxnLst/>
            <a:rect l="l" t="t" r="r" b="b"/>
            <a:pathLst>
              <a:path w="8425673" h="3453102">
                <a:moveTo>
                  <a:pt x="0" y="0"/>
                </a:moveTo>
                <a:lnTo>
                  <a:pt x="8425673" y="0"/>
                </a:lnTo>
                <a:lnTo>
                  <a:pt x="8425673" y="3453102"/>
                </a:lnTo>
                <a:lnTo>
                  <a:pt x="0" y="3453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6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5600" y="1714028"/>
            <a:ext cx="2123281" cy="44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  <a:spcBef>
                <a:spcPct val="0"/>
              </a:spcBef>
            </a:pPr>
            <a:r>
              <a:rPr lang="en-US" sz="2616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Дисципліни</a:t>
            </a:r>
            <a:endParaRPr lang="en-US" sz="2616" b="1" dirty="0">
              <a:solidFill>
                <a:schemeClr val="tx1">
                  <a:lumMod val="75000"/>
                  <a:lumOff val="25000"/>
                </a:schemeClr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06000" y="3995828"/>
            <a:ext cx="1382713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  <a:spcBef>
                <a:spcPct val="0"/>
              </a:spcBef>
            </a:pPr>
            <a:r>
              <a:rPr lang="en-US" sz="2816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Посади</a:t>
            </a:r>
            <a:endParaRPr lang="en-US" sz="2816" b="1" dirty="0">
              <a:solidFill>
                <a:schemeClr val="tx1">
                  <a:lumMod val="75000"/>
                  <a:lumOff val="25000"/>
                </a:schemeClr>
              </a:solidFill>
              <a:latin typeface="Arial MT Pro Bold"/>
              <a:ea typeface="Arial MT Pro Bold"/>
              <a:cs typeface="Arial MT Pro Bold"/>
              <a:sym typeface="Arial MT Pro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134" y="342899"/>
            <a:ext cx="628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Респонденти / </a:t>
            </a:r>
            <a:r>
              <a:rPr lang="en-US" sz="4000" b="1" dirty="0">
                <a:solidFill>
                  <a:srgbClr val="C00000"/>
                </a:solidFill>
              </a:rPr>
              <a:t>Respondents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1150355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708" y="1611937"/>
            <a:ext cx="15289685" cy="8101804"/>
          </a:xfrm>
          <a:custGeom>
            <a:avLst/>
            <a:gdLst/>
            <a:ahLst/>
            <a:cxnLst/>
            <a:rect l="l" t="t" r="r" b="b"/>
            <a:pathLst>
              <a:path w="16255976" h="8390472">
                <a:moveTo>
                  <a:pt x="0" y="0"/>
                </a:moveTo>
                <a:lnTo>
                  <a:pt x="16255976" y="0"/>
                </a:lnTo>
                <a:lnTo>
                  <a:pt x="16255976" y="8390472"/>
                </a:lnTo>
                <a:lnTo>
                  <a:pt x="0" y="8390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635"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902368" y="265261"/>
            <a:ext cx="766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Стан метаданих / </a:t>
            </a:r>
            <a:r>
              <a:rPr lang="en-US" sz="4000" b="1" dirty="0">
                <a:solidFill>
                  <a:srgbClr val="C00000"/>
                </a:solidFill>
              </a:rPr>
              <a:t>Metadata status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1178521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790700"/>
            <a:ext cx="15201900" cy="7505208"/>
          </a:xfrm>
          <a:custGeom>
            <a:avLst/>
            <a:gdLst/>
            <a:ahLst/>
            <a:cxnLst/>
            <a:rect l="l" t="t" r="r" b="b"/>
            <a:pathLst>
              <a:path w="16655858" h="7945421">
                <a:moveTo>
                  <a:pt x="0" y="0"/>
                </a:moveTo>
                <a:lnTo>
                  <a:pt x="16655858" y="0"/>
                </a:lnTo>
                <a:lnTo>
                  <a:pt x="16655858" y="7945421"/>
                </a:lnTo>
                <a:lnTo>
                  <a:pt x="0" y="7945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711"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1028700" y="291328"/>
            <a:ext cx="10860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Помилки та ідентифікатори / </a:t>
            </a:r>
            <a:r>
              <a:rPr lang="en-US" sz="4000" b="1" dirty="0">
                <a:solidFill>
                  <a:srgbClr val="C00000"/>
                </a:solidFill>
              </a:rPr>
              <a:t>Errors &amp; Identifiers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1181100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73012" y="1870459"/>
            <a:ext cx="4946578" cy="8416541"/>
          </a:xfrm>
          <a:custGeom>
            <a:avLst/>
            <a:gdLst/>
            <a:ahLst/>
            <a:cxnLst/>
            <a:rect l="l" t="t" r="r" b="b"/>
            <a:pathLst>
              <a:path w="4946578" h="8416541">
                <a:moveTo>
                  <a:pt x="0" y="0"/>
                </a:moveTo>
                <a:lnTo>
                  <a:pt x="4946578" y="0"/>
                </a:lnTo>
                <a:lnTo>
                  <a:pt x="4946578" y="8416541"/>
                </a:lnTo>
                <a:lnTo>
                  <a:pt x="0" y="8416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21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18390" y="2458341"/>
            <a:ext cx="11214049" cy="7240778"/>
          </a:xfrm>
          <a:custGeom>
            <a:avLst/>
            <a:gdLst/>
            <a:ahLst/>
            <a:cxnLst/>
            <a:rect l="l" t="t" r="r" b="b"/>
            <a:pathLst>
              <a:path w="11214049" h="7240778">
                <a:moveTo>
                  <a:pt x="0" y="0"/>
                </a:moveTo>
                <a:lnTo>
                  <a:pt x="11214049" y="0"/>
                </a:lnTo>
                <a:lnTo>
                  <a:pt x="11214049" y="7240777"/>
                </a:lnTo>
                <a:lnTo>
                  <a:pt x="0" y="7240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018641" y="9651493"/>
            <a:ext cx="4435793" cy="3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2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Chi-Squre contributions per Category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3012" y="266700"/>
            <a:ext cx="8174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Фактори впливу / </a:t>
            </a:r>
            <a:r>
              <a:rPr lang="en-US" sz="4000" b="1" dirty="0">
                <a:solidFill>
                  <a:srgbClr val="C00000"/>
                </a:solidFill>
              </a:rPr>
              <a:t>Influencing factors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1190471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3438" y="2295583"/>
            <a:ext cx="8992850" cy="6597212"/>
          </a:xfrm>
          <a:custGeom>
            <a:avLst/>
            <a:gdLst/>
            <a:ahLst/>
            <a:cxnLst/>
            <a:rect l="l" t="t" r="r" b="b"/>
            <a:pathLst>
              <a:path w="8992850" h="6597212">
                <a:moveTo>
                  <a:pt x="0" y="0"/>
                </a:moveTo>
                <a:lnTo>
                  <a:pt x="8992850" y="0"/>
                </a:lnTo>
                <a:lnTo>
                  <a:pt x="8992850" y="6597212"/>
                </a:lnTo>
                <a:lnTo>
                  <a:pt x="0" y="6597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53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36288" y="2696465"/>
            <a:ext cx="8951712" cy="6561835"/>
          </a:xfrm>
          <a:custGeom>
            <a:avLst/>
            <a:gdLst/>
            <a:ahLst/>
            <a:cxnLst/>
            <a:rect l="l" t="t" r="r" b="b"/>
            <a:pathLst>
              <a:path w="8951712" h="6561835">
                <a:moveTo>
                  <a:pt x="0" y="0"/>
                </a:moveTo>
                <a:lnTo>
                  <a:pt x="8951712" y="0"/>
                </a:lnTo>
                <a:lnTo>
                  <a:pt x="8951712" y="6561835"/>
                </a:lnTo>
                <a:lnTo>
                  <a:pt x="0" y="6561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616"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533400" y="342900"/>
            <a:ext cx="7091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Критерії якості / </a:t>
            </a:r>
            <a:r>
              <a:rPr lang="en-US" sz="4000" b="1" dirty="0">
                <a:solidFill>
                  <a:srgbClr val="C00000"/>
                </a:solidFill>
              </a:rPr>
              <a:t>Quality criteria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635" t="10588" r="10757"/>
          <a:stretch/>
        </p:blipFill>
        <p:spPr>
          <a:xfrm>
            <a:off x="16230600" y="0"/>
            <a:ext cx="2057400" cy="1608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9544" y="1311071"/>
            <a:ext cx="13182600" cy="232051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Custom</PresentationFormat>
  <Paragraphs>81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Arial MT Pro</vt:lpstr>
      <vt:lpstr>Open Sans Bold</vt:lpstr>
      <vt:lpstr>Open Sans</vt:lpstr>
      <vt:lpstr>Arial MT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event management and metadata analysis for academic events in Ukraine: results of survey, копия, копия</dc:title>
  <dc:creator>Auhunas, Sabina</dc:creator>
  <cp:lastModifiedBy>Auhunas, Sabina</cp:lastModifiedBy>
  <cp:revision>31</cp:revision>
  <dcterms:created xsi:type="dcterms:W3CDTF">2006-08-16T00:00:00Z</dcterms:created>
  <dcterms:modified xsi:type="dcterms:W3CDTF">2025-10-22T07:16:38Z</dcterms:modified>
  <dc:identifier>DAGF4fs1ex8</dc:identifier>
</cp:coreProperties>
</file>