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Roboto Medium"/>
      <p:regular r:id="rId32"/>
      <p:bold r:id="rId33"/>
      <p:italic r:id="rId34"/>
      <p:boldItalic r:id="rId35"/>
    </p:embeddedFont>
    <p:embeddedFont>
      <p:font typeface="Inter"/>
      <p:regular r:id="rId36"/>
      <p:bold r:id="rId37"/>
      <p:italic r:id="rId38"/>
      <p:boldItalic r:id="rId39"/>
    </p:embeddedFont>
    <p:embeddedFont>
      <p:font typeface="Darker Grotesque"/>
      <p:regular r:id="rId40"/>
      <p:bold r:id="rId41"/>
    </p:embeddedFont>
    <p:embeddedFont>
      <p:font typeface="Roboto Light"/>
      <p:regular r:id="rId42"/>
      <p:bold r:id="rId43"/>
      <p:italic r:id="rId44"/>
      <p:boldItalic r:id="rId45"/>
    </p:embeddedFont>
    <p:embeddedFont>
      <p:font typeface="Darker Grotesque Black"/>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arkerGrotesque-regular.fntdata"/><Relationship Id="rId20" Type="http://schemas.openxmlformats.org/officeDocument/2006/relationships/slide" Target="slides/slide15.xml"/><Relationship Id="rId42" Type="http://schemas.openxmlformats.org/officeDocument/2006/relationships/font" Target="fonts/RobotoLight-regular.fntdata"/><Relationship Id="rId41" Type="http://schemas.openxmlformats.org/officeDocument/2006/relationships/font" Target="fonts/DarkerGrotesque-bold.fntdata"/><Relationship Id="rId22" Type="http://schemas.openxmlformats.org/officeDocument/2006/relationships/slide" Target="slides/slide17.xml"/><Relationship Id="rId44" Type="http://schemas.openxmlformats.org/officeDocument/2006/relationships/font" Target="fonts/RobotoLight-italic.fntdata"/><Relationship Id="rId21" Type="http://schemas.openxmlformats.org/officeDocument/2006/relationships/slide" Target="slides/slide16.xml"/><Relationship Id="rId43" Type="http://schemas.openxmlformats.org/officeDocument/2006/relationships/font" Target="fonts/RobotoLight-bold.fntdata"/><Relationship Id="rId24" Type="http://schemas.openxmlformats.org/officeDocument/2006/relationships/slide" Target="slides/slide19.xml"/><Relationship Id="rId46" Type="http://schemas.openxmlformats.org/officeDocument/2006/relationships/font" Target="fonts/DarkerGrotesqueBlack-bold.fntdata"/><Relationship Id="rId23" Type="http://schemas.openxmlformats.org/officeDocument/2006/relationships/slide" Target="slides/slide18.xml"/><Relationship Id="rId45" Type="http://schemas.openxmlformats.org/officeDocument/2006/relationships/font" Target="fonts/Roboto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RobotoMedium-bold.fntdata"/><Relationship Id="rId10" Type="http://schemas.openxmlformats.org/officeDocument/2006/relationships/slide" Target="slides/slide5.xml"/><Relationship Id="rId32" Type="http://schemas.openxmlformats.org/officeDocument/2006/relationships/font" Target="fonts/RobotoMedium-regular.fntdata"/><Relationship Id="rId13" Type="http://schemas.openxmlformats.org/officeDocument/2006/relationships/slide" Target="slides/slide8.xml"/><Relationship Id="rId35" Type="http://schemas.openxmlformats.org/officeDocument/2006/relationships/font" Target="fonts/RobotoMedium-boldItalic.fntdata"/><Relationship Id="rId12" Type="http://schemas.openxmlformats.org/officeDocument/2006/relationships/slide" Target="slides/slide7.xml"/><Relationship Id="rId34" Type="http://schemas.openxmlformats.org/officeDocument/2006/relationships/font" Target="fonts/RobotoMedium-italic.fntdata"/><Relationship Id="rId15" Type="http://schemas.openxmlformats.org/officeDocument/2006/relationships/slide" Target="slides/slide10.xml"/><Relationship Id="rId37" Type="http://schemas.openxmlformats.org/officeDocument/2006/relationships/font" Target="fonts/Inter-bold.fntdata"/><Relationship Id="rId14" Type="http://schemas.openxmlformats.org/officeDocument/2006/relationships/slide" Target="slides/slide9.xml"/><Relationship Id="rId36" Type="http://schemas.openxmlformats.org/officeDocument/2006/relationships/font" Target="fonts/Inter-regular.fntdata"/><Relationship Id="rId17" Type="http://schemas.openxmlformats.org/officeDocument/2006/relationships/slide" Target="slides/slide12.xml"/><Relationship Id="rId39" Type="http://schemas.openxmlformats.org/officeDocument/2006/relationships/font" Target="fonts/Inter-boldItalic.fntdata"/><Relationship Id="rId16" Type="http://schemas.openxmlformats.org/officeDocument/2006/relationships/slide" Target="slides/slide11.xml"/><Relationship Id="rId38" Type="http://schemas.openxmlformats.org/officeDocument/2006/relationships/font" Target="fonts/Inter-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09fe8cf89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09fe8cf89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9bb7077d3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9bb7077d38_0_4:notes"/>
          <p:cNvSpPr txBox="1"/>
          <p:nvPr>
            <p:ph idx="1" type="body"/>
          </p:nvPr>
        </p:nvSpPr>
        <p:spPr>
          <a:xfrm>
            <a:off x="685800" y="4343400"/>
            <a:ext cx="5486400" cy="4114800"/>
          </a:xfrm>
          <a:prstGeom prst="rect">
            <a:avLst/>
          </a:prstGeom>
        </p:spPr>
        <p:txBody>
          <a:bodyPr anchorCtr="0" anchor="t" bIns="91600" lIns="91600" spcFirstLastPara="1" rIns="91600" wrap="square" tIns="91600">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9bb7077d38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9bb7077d38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9bb7077d38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9bb7077d38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9bb7077d38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9bb7077d38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54d1f11641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54d1f11641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9bb7077d38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9bb7077d38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9bb7077d38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9bb7077d38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9bb7077d38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9bb7077d38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 me show you what the research nexus really means using this article as an example.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Look at this diagram: it's a single article with a DOI, but what makes it helpful for the research nexus is not the DOI, but the metadata that surrounds it. We’ve got abstract, contributor, affiliation, funding, Crossmark metadata…This is the research nexus in action.</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This isn't just documentation: it's a knowledge graph. Each connection is machine-readable and discoverable. Want to see all outputs from a specific grant? Track an institution's research? Follow a dataset through multiple publications? Metadata lets you do that.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9bb7077d38_0_10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9bb7077d38_0_10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 complete, interconnected Research Nexus makes responsible research assessment easier, bridging the gap between policy and practice. As institutions are eager to move away from just counting papers, the Research Nexus allows them to see the full picture: A researcher sharing datasets, conducting peer reviews, and enabling others' work becomes visible. Want to evaluate grant impact beyond citation counts? Track collaboration networks? Recognize all contributor roles, not just first authors? What resources were used? What diverse outputs resulted? Each connection is machine-readable and discoverable. Metadata makes that possible.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9bb7077d38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9bb7077d3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Metadata acts as a trust signal that supports a transparent and trustworthy scholarly record. The more metadata elements associated with a research output, the more complete the information available to the community is for determining its trustworthiness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54d1f1164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54d1f1164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9bb7077d38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9bb7077d38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54d1f11641_0_9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4d1f11641_0_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9bb7077d38_0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39bb7077d38_0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05c1dee5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05c1dee5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54d1f11641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54d1f11641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9bb7077d38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9bb7077d38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9bb7077d38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9bb7077d38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bb7077d38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9bb7077d38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9bb7077d38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9bb7077d38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9bb7077d38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9bb7077d38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2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2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y 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577075" y="3446650"/>
            <a:ext cx="7710300" cy="511800"/>
          </a:xfrm>
          <a:prstGeom prst="rect">
            <a:avLst/>
          </a:prstGeom>
        </p:spPr>
        <p:txBody>
          <a:bodyPr anchorCtr="0" anchor="b" bIns="91425" lIns="91425" spcFirstLastPara="1" rIns="91425" wrap="square" tIns="91425">
            <a:normAutofit/>
          </a:bodyPr>
          <a:lstStyle>
            <a:lvl1pPr lvl="0">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7075" y="3882250"/>
            <a:ext cx="7635900" cy="441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400"/>
              <a:buFont typeface="Roboto Light"/>
              <a:buNone/>
              <a:defRPr sz="1400">
                <a:latin typeface="Roboto Light"/>
                <a:ea typeface="Roboto Light"/>
                <a:cs typeface="Roboto Light"/>
                <a:sym typeface="Robo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556947" y="4534750"/>
            <a:ext cx="399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r>
              <a:rPr lang="en"/>
              <a:t>10 February 2024</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2">
  <p:cSld name="TITLE_AND_BODY_1_1_2">
    <p:spTree>
      <p:nvGrpSpPr>
        <p:cNvPr id="49" name="Shape 49"/>
        <p:cNvGrpSpPr/>
        <p:nvPr/>
      </p:nvGrpSpPr>
      <p:grpSpPr>
        <a:xfrm>
          <a:off x="0" y="0"/>
          <a:ext cx="0" cy="0"/>
          <a:chOff x="0" y="0"/>
          <a:chExt cx="0" cy="0"/>
        </a:xfrm>
      </p:grpSpPr>
      <p:pic>
        <p:nvPicPr>
          <p:cNvPr id="50" name="Google Shape;50;p11" title="content-page-blue.png"/>
          <p:cNvPicPr preferRelativeResize="0"/>
          <p:nvPr/>
        </p:nvPicPr>
        <p:blipFill>
          <a:blip r:embed="rId2">
            <a:alphaModFix amt="40000"/>
          </a:blip>
          <a:stretch>
            <a:fillRect/>
          </a:stretch>
        </p:blipFill>
        <p:spPr>
          <a:xfrm>
            <a:off x="0" y="0"/>
            <a:ext cx="9144003" cy="5143501"/>
          </a:xfrm>
          <a:prstGeom prst="rect">
            <a:avLst/>
          </a:prstGeom>
          <a:noFill/>
          <a:ln>
            <a:noFill/>
          </a:ln>
        </p:spPr>
      </p:pic>
      <p:sp>
        <p:nvSpPr>
          <p:cNvPr id="51" name="Google Shape;51;p11"/>
          <p:cNvSpPr txBox="1"/>
          <p:nvPr>
            <p:ph type="title"/>
          </p:nvPr>
        </p:nvSpPr>
        <p:spPr>
          <a:xfrm>
            <a:off x="311700" y="257725"/>
            <a:ext cx="8520600" cy="729000"/>
          </a:xfrm>
          <a:prstGeom prst="rect">
            <a:avLst/>
          </a:prstGeom>
        </p:spPr>
        <p:txBody>
          <a:bodyPr anchorCtr="0" anchor="t" bIns="91425" lIns="91425" spcFirstLastPara="1" rIns="91425" wrap="square" tIns="91425">
            <a:normAutofit/>
          </a:bodyPr>
          <a:lstStyle>
            <a:lvl1pPr lvl="0">
              <a:spcBef>
                <a:spcPts val="0"/>
              </a:spcBef>
              <a:spcAft>
                <a:spcPts val="0"/>
              </a:spcAft>
              <a:buClr>
                <a:srgbClr val="005F83"/>
              </a:buClr>
              <a:buSzPts val="3000"/>
              <a:buNone/>
              <a:defRPr>
                <a:solidFill>
                  <a:srgbClr val="005F83"/>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pic>
        <p:nvPicPr>
          <p:cNvPr id="52" name="Google Shape;52;p11" title="Crossref_25years_no-bg_logo.png"/>
          <p:cNvPicPr preferRelativeResize="0"/>
          <p:nvPr/>
        </p:nvPicPr>
        <p:blipFill>
          <a:blip r:embed="rId3">
            <a:alphaModFix/>
          </a:blip>
          <a:stretch>
            <a:fillRect/>
          </a:stretch>
        </p:blipFill>
        <p:spPr>
          <a:xfrm>
            <a:off x="8164625" y="4110200"/>
            <a:ext cx="724324" cy="759000"/>
          </a:xfrm>
          <a:prstGeom prst="rect">
            <a:avLst/>
          </a:prstGeom>
          <a:noFill/>
          <a:ln>
            <a:noFill/>
          </a:ln>
        </p:spPr>
      </p:pic>
      <p:sp>
        <p:nvSpPr>
          <p:cNvPr id="53" name="Google Shape;53;p11"/>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indent="0" lvl="0" marL="0" rtl="0" algn="l">
              <a:spcBef>
                <a:spcPts val="0"/>
              </a:spcBef>
              <a:spcAft>
                <a:spcPts val="0"/>
              </a:spcAft>
              <a:buNone/>
            </a:pPr>
            <a:fld id="{00000000-1234-1234-1234-123412341234}" type="slidenum">
              <a:rPr lang="en"/>
              <a:t>‹#›</a:t>
            </a:fld>
            <a:endParaRPr/>
          </a:p>
        </p:txBody>
      </p:sp>
      <p:sp>
        <p:nvSpPr>
          <p:cNvPr id="54" name="Google Shape;54;p11"/>
          <p:cNvSpPr txBox="1"/>
          <p:nvPr>
            <p:ph idx="1" type="body"/>
          </p:nvPr>
        </p:nvSpPr>
        <p:spPr>
          <a:xfrm>
            <a:off x="311700" y="986725"/>
            <a:ext cx="4249500" cy="3022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p:nvPr>
            <p:ph idx="2" type="pic"/>
          </p:nvPr>
        </p:nvSpPr>
        <p:spPr>
          <a:xfrm>
            <a:off x="4639450" y="986725"/>
            <a:ext cx="4249500" cy="30228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ype="secHead">
  <p:cSld name="SECTION_HEADER">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lvl1pPr lv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 type="body"/>
          </p:nvPr>
        </p:nvSpPr>
        <p:spPr>
          <a:xfrm>
            <a:off x="342600" y="1229700"/>
            <a:ext cx="8520600" cy="29583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16" name="Google Shape;16;p3"/>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456900" y="888900"/>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itments Slide">
  <p:cSld name="SECTION_HEADER_3">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 name="Google Shape;20;p4"/>
          <p:cNvSpPr txBox="1"/>
          <p:nvPr>
            <p:ph idx="1" type="body"/>
          </p:nvPr>
        </p:nvSpPr>
        <p:spPr>
          <a:xfrm>
            <a:off x="342600" y="1229700"/>
            <a:ext cx="8520600" cy="29583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21" name="Google Shape;21;p4"/>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rtl="0" algn="r">
              <a:buNone/>
              <a:defRPr sz="1300"/>
            </a:lvl1pPr>
            <a:lvl2pPr lvl="1" rtl="0" algn="r">
              <a:buNone/>
              <a:defRPr sz="1300"/>
            </a:lvl2pPr>
            <a:lvl3pPr lvl="2" rtl="0" algn="r">
              <a:buNone/>
              <a:defRPr sz="1300"/>
            </a:lvl3pPr>
            <a:lvl4pPr lvl="3" rtl="0" algn="r">
              <a:buNone/>
              <a:defRPr sz="1300"/>
            </a:lvl4pPr>
            <a:lvl5pPr lvl="4" rtl="0" algn="r">
              <a:buNone/>
              <a:defRPr sz="1300"/>
            </a:lvl5pPr>
            <a:lvl6pPr lvl="5" rtl="0" algn="r">
              <a:buNone/>
              <a:defRPr sz="1300"/>
            </a:lvl6pPr>
            <a:lvl7pPr lvl="6" rtl="0" algn="r">
              <a:buNone/>
              <a:defRPr sz="1300"/>
            </a:lvl7pPr>
            <a:lvl8pPr lvl="7" rtl="0" algn="r">
              <a:buNone/>
              <a:defRPr sz="1300"/>
            </a:lvl8pPr>
            <a:lvl9pPr lvl="8" rtl="0" algn="r">
              <a:buNone/>
              <a:defRPr sz="1300"/>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p:nvPr/>
        </p:nvSpPr>
        <p:spPr>
          <a:xfrm>
            <a:off x="456900" y="888900"/>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Right">
  <p:cSld name="SECTION_HEADER_2">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ph type="title"/>
          </p:nvPr>
        </p:nvSpPr>
        <p:spPr>
          <a:xfrm>
            <a:off x="342600" y="297325"/>
            <a:ext cx="3944400" cy="13929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 name="Google Shape;25;p5"/>
          <p:cNvSpPr txBox="1"/>
          <p:nvPr>
            <p:ph idx="1" type="body"/>
          </p:nvPr>
        </p:nvSpPr>
        <p:spPr>
          <a:xfrm>
            <a:off x="342600" y="1907175"/>
            <a:ext cx="3944400" cy="22809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26" name="Google Shape;26;p5"/>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rtl="0" algn="r">
              <a:buNone/>
              <a:defRPr sz="1300"/>
            </a:lvl1pPr>
            <a:lvl2pPr lvl="1" rtl="0" algn="r">
              <a:buNone/>
              <a:defRPr sz="1300"/>
            </a:lvl2pPr>
            <a:lvl3pPr lvl="2" rtl="0" algn="r">
              <a:buNone/>
              <a:defRPr sz="1300"/>
            </a:lvl3pPr>
            <a:lvl4pPr lvl="3" rtl="0" algn="r">
              <a:buNone/>
              <a:defRPr sz="1300"/>
            </a:lvl4pPr>
            <a:lvl5pPr lvl="4" rtl="0" algn="r">
              <a:buNone/>
              <a:defRPr sz="1300"/>
            </a:lvl5pPr>
            <a:lvl6pPr lvl="5" rtl="0" algn="r">
              <a:buNone/>
              <a:defRPr sz="1300"/>
            </a:lvl6pPr>
            <a:lvl7pPr lvl="6" rtl="0" algn="r">
              <a:buNone/>
              <a:defRPr sz="1300"/>
            </a:lvl7pPr>
            <a:lvl8pPr lvl="7" rtl="0" algn="r">
              <a:buNone/>
              <a:defRPr sz="1300"/>
            </a:lvl8pPr>
            <a:lvl9pPr lvl="8" rtl="0" algn="r">
              <a:buNone/>
              <a:defRPr sz="1300"/>
            </a:lvl9pPr>
          </a:lstStyle>
          <a:p>
            <a:pPr indent="0" lvl="0" marL="0" rtl="0" algn="r">
              <a:spcBef>
                <a:spcPts val="0"/>
              </a:spcBef>
              <a:spcAft>
                <a:spcPts val="0"/>
              </a:spcAft>
              <a:buNone/>
            </a:pPr>
            <a:fld id="{00000000-1234-1234-1234-123412341234}" type="slidenum">
              <a:rPr lang="en"/>
              <a:t>‹#›</a:t>
            </a:fld>
            <a:endParaRPr/>
          </a:p>
        </p:txBody>
      </p:sp>
      <p:pic>
        <p:nvPicPr>
          <p:cNvPr id="27" name="Google Shape;27;p5"/>
          <p:cNvPicPr preferRelativeResize="0"/>
          <p:nvPr/>
        </p:nvPicPr>
        <p:blipFill rotWithShape="1">
          <a:blip r:embed="rId3">
            <a:alphaModFix/>
          </a:blip>
          <a:srcRect b="0" l="514" r="504" t="0"/>
          <a:stretch/>
        </p:blipFill>
        <p:spPr>
          <a:xfrm>
            <a:off x="4583400" y="0"/>
            <a:ext cx="4560600" cy="4826625"/>
          </a:xfrm>
          <a:prstGeom prst="rect">
            <a:avLst/>
          </a:prstGeom>
          <a:noFill/>
          <a:ln>
            <a:noFill/>
          </a:ln>
        </p:spPr>
      </p:pic>
      <p:sp>
        <p:nvSpPr>
          <p:cNvPr id="28" name="Google Shape;28;p5"/>
          <p:cNvSpPr/>
          <p:nvPr/>
        </p:nvSpPr>
        <p:spPr>
          <a:xfrm>
            <a:off x="456900" y="1816025"/>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eft">
  <p:cSld name="SECTION_HEADER_2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4857450" y="297325"/>
            <a:ext cx="3982500" cy="13929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 name="Google Shape;31;p6"/>
          <p:cNvSpPr txBox="1"/>
          <p:nvPr>
            <p:ph idx="1" type="body"/>
          </p:nvPr>
        </p:nvSpPr>
        <p:spPr>
          <a:xfrm>
            <a:off x="4857450" y="1907175"/>
            <a:ext cx="3982500" cy="22809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32" name="Google Shape;32;p6"/>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rtl="0" algn="r">
              <a:buNone/>
              <a:defRPr sz="1300"/>
            </a:lvl1pPr>
            <a:lvl2pPr lvl="1" rtl="0" algn="r">
              <a:buNone/>
              <a:defRPr sz="1300"/>
            </a:lvl2pPr>
            <a:lvl3pPr lvl="2" rtl="0" algn="r">
              <a:buNone/>
              <a:defRPr sz="1300"/>
            </a:lvl3pPr>
            <a:lvl4pPr lvl="3" rtl="0" algn="r">
              <a:buNone/>
              <a:defRPr sz="1300"/>
            </a:lvl4pPr>
            <a:lvl5pPr lvl="4" rtl="0" algn="r">
              <a:buNone/>
              <a:defRPr sz="1300"/>
            </a:lvl5pPr>
            <a:lvl6pPr lvl="5" rtl="0" algn="r">
              <a:buNone/>
              <a:defRPr sz="1300"/>
            </a:lvl6pPr>
            <a:lvl7pPr lvl="6" rtl="0" algn="r">
              <a:buNone/>
              <a:defRPr sz="1300"/>
            </a:lvl7pPr>
            <a:lvl8pPr lvl="7" rtl="0" algn="r">
              <a:buNone/>
              <a:defRPr sz="1300"/>
            </a:lvl8pPr>
            <a:lvl9pPr lvl="8" rtl="0" algn="r">
              <a:buNone/>
              <a:defRPr sz="1300"/>
            </a:lvl9pPr>
          </a:lstStyle>
          <a:p>
            <a:pPr indent="0" lvl="0" marL="0" rtl="0" algn="r">
              <a:spcBef>
                <a:spcPts val="0"/>
              </a:spcBef>
              <a:spcAft>
                <a:spcPts val="0"/>
              </a:spcAft>
              <a:buNone/>
            </a:pPr>
            <a:fld id="{00000000-1234-1234-1234-123412341234}" type="slidenum">
              <a:rPr lang="en"/>
              <a:t>‹#›</a:t>
            </a:fld>
            <a:endParaRPr/>
          </a:p>
        </p:txBody>
      </p:sp>
      <p:pic>
        <p:nvPicPr>
          <p:cNvPr id="33" name="Google Shape;33;p6"/>
          <p:cNvPicPr preferRelativeResize="0"/>
          <p:nvPr/>
        </p:nvPicPr>
        <p:blipFill rotWithShape="1">
          <a:blip r:embed="rId3">
            <a:alphaModFix/>
          </a:blip>
          <a:srcRect b="0" l="514" r="504" t="0"/>
          <a:stretch/>
        </p:blipFill>
        <p:spPr>
          <a:xfrm>
            <a:off x="0" y="0"/>
            <a:ext cx="4560600" cy="4826625"/>
          </a:xfrm>
          <a:prstGeom prst="rect">
            <a:avLst/>
          </a:prstGeom>
          <a:noFill/>
          <a:ln>
            <a:noFill/>
          </a:ln>
        </p:spPr>
      </p:pic>
      <p:sp>
        <p:nvSpPr>
          <p:cNvPr id="34" name="Google Shape;34;p6"/>
          <p:cNvSpPr/>
          <p:nvPr/>
        </p:nvSpPr>
        <p:spPr>
          <a:xfrm>
            <a:off x="4971750" y="1816025"/>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type="blank">
  <p:cSld name="BLANK">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7"/>
          <p:cNvSpPr txBox="1"/>
          <p:nvPr>
            <p:ph idx="1" type="body"/>
          </p:nvPr>
        </p:nvSpPr>
        <p:spPr>
          <a:xfrm>
            <a:off x="573475" y="2150700"/>
            <a:ext cx="7017300" cy="26088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rtl="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rtl="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rtl="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rtl="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rtl="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rtl="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rtl="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rtl="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9" name="Google Shape;39;p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4">
  <p:cSld name="SECTION_HEADER_4">
    <p:spTree>
      <p:nvGrpSpPr>
        <p:cNvPr id="41" name="Shape 41"/>
        <p:cNvGrpSpPr/>
        <p:nvPr/>
      </p:nvGrpSpPr>
      <p:grpSpPr>
        <a:xfrm>
          <a:off x="0" y="0"/>
          <a:ext cx="0" cy="0"/>
          <a:chOff x="0" y="0"/>
          <a:chExt cx="0" cy="0"/>
        </a:xfrm>
      </p:grpSpPr>
      <p:sp>
        <p:nvSpPr>
          <p:cNvPr id="42" name="Google Shape;42;p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SECTION_HEADER_1">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0"/>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lvl1pPr lvl="0">
              <a:spcBef>
                <a:spcPts val="0"/>
              </a:spcBef>
              <a:spcAft>
                <a:spcPts val="0"/>
              </a:spcAft>
              <a:buClr>
                <a:srgbClr val="494066"/>
              </a:buClr>
              <a:buSzPts val="3200"/>
              <a:buFont typeface="Roboto"/>
              <a:buNone/>
              <a:defRPr sz="3200">
                <a:solidFill>
                  <a:srgbClr val="494066"/>
                </a:solidFill>
                <a:latin typeface="Roboto"/>
                <a:ea typeface="Roboto"/>
                <a:cs typeface="Roboto"/>
                <a:sym typeface="Roboto"/>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6" name="Google Shape;46;p10"/>
          <p:cNvSpPr txBox="1"/>
          <p:nvPr>
            <p:ph idx="1" type="body"/>
          </p:nvPr>
        </p:nvSpPr>
        <p:spPr>
          <a:xfrm>
            <a:off x="342600" y="1229700"/>
            <a:ext cx="8520600" cy="2958300"/>
          </a:xfrm>
          <a:prstGeom prst="rect">
            <a:avLst/>
          </a:prstGeom>
        </p:spPr>
        <p:txBody>
          <a:bodyPr anchorCtr="0" anchor="t" bIns="91425" lIns="91425" spcFirstLastPara="1" rIns="91425" wrap="square" tIns="91425">
            <a:normAutofit/>
          </a:bodyPr>
          <a:lstStyle>
            <a:lvl1pPr indent="-336550" lvl="0" marL="457200">
              <a:spcBef>
                <a:spcPts val="0"/>
              </a:spcBef>
              <a:spcAft>
                <a:spcPts val="0"/>
              </a:spcAft>
              <a:buSzPts val="1700"/>
              <a:buFont typeface="Roboto Light"/>
              <a:buChar char="●"/>
              <a:defRPr sz="1700">
                <a:latin typeface="Roboto Light"/>
                <a:ea typeface="Roboto Light"/>
                <a:cs typeface="Roboto Light"/>
                <a:sym typeface="Roboto Light"/>
              </a:defRPr>
            </a:lvl1pPr>
            <a:lvl2pPr indent="-336550" lvl="1" marL="914400">
              <a:spcBef>
                <a:spcPts val="0"/>
              </a:spcBef>
              <a:spcAft>
                <a:spcPts val="0"/>
              </a:spcAft>
              <a:buSzPts val="1700"/>
              <a:buFont typeface="Roboto Light"/>
              <a:buChar char="○"/>
              <a:defRPr sz="1700">
                <a:latin typeface="Roboto Light"/>
                <a:ea typeface="Roboto Light"/>
                <a:cs typeface="Roboto Light"/>
                <a:sym typeface="Roboto Light"/>
              </a:defRPr>
            </a:lvl2pPr>
            <a:lvl3pPr indent="-323850" lvl="2" marL="1371600">
              <a:spcBef>
                <a:spcPts val="0"/>
              </a:spcBef>
              <a:spcAft>
                <a:spcPts val="0"/>
              </a:spcAft>
              <a:buSzPts val="1500"/>
              <a:buFont typeface="Roboto Light"/>
              <a:buChar char="■"/>
              <a:defRPr sz="1500">
                <a:latin typeface="Roboto Light"/>
                <a:ea typeface="Roboto Light"/>
                <a:cs typeface="Roboto Light"/>
                <a:sym typeface="Roboto Light"/>
              </a:defRPr>
            </a:lvl3pPr>
            <a:lvl4pPr indent="-311150" lvl="3" marL="1828800">
              <a:spcBef>
                <a:spcPts val="0"/>
              </a:spcBef>
              <a:spcAft>
                <a:spcPts val="0"/>
              </a:spcAft>
              <a:buSzPts val="1300"/>
              <a:buFont typeface="Roboto Light"/>
              <a:buChar char="●"/>
              <a:defRPr sz="1300">
                <a:latin typeface="Roboto Light"/>
                <a:ea typeface="Roboto Light"/>
                <a:cs typeface="Roboto Light"/>
                <a:sym typeface="Roboto Light"/>
              </a:defRPr>
            </a:lvl4pPr>
            <a:lvl5pPr indent="-298450" lvl="4" marL="2286000">
              <a:spcBef>
                <a:spcPts val="0"/>
              </a:spcBef>
              <a:spcAft>
                <a:spcPts val="0"/>
              </a:spcAft>
              <a:buSzPts val="1100"/>
              <a:buFont typeface="Roboto Light"/>
              <a:buChar char="○"/>
              <a:defRPr sz="1100">
                <a:latin typeface="Roboto Light"/>
                <a:ea typeface="Roboto Light"/>
                <a:cs typeface="Roboto Light"/>
                <a:sym typeface="Roboto Light"/>
              </a:defRPr>
            </a:lvl5pPr>
            <a:lvl6pPr indent="-298450" lvl="5" marL="2743200">
              <a:spcBef>
                <a:spcPts val="0"/>
              </a:spcBef>
              <a:spcAft>
                <a:spcPts val="0"/>
              </a:spcAft>
              <a:buSzPts val="1100"/>
              <a:buFont typeface="Roboto Light"/>
              <a:buChar char="■"/>
              <a:defRPr sz="1100">
                <a:latin typeface="Roboto Light"/>
                <a:ea typeface="Roboto Light"/>
                <a:cs typeface="Roboto Light"/>
                <a:sym typeface="Roboto Light"/>
              </a:defRPr>
            </a:lvl6pPr>
            <a:lvl7pPr indent="-298450" lvl="6" marL="3200400">
              <a:spcBef>
                <a:spcPts val="0"/>
              </a:spcBef>
              <a:spcAft>
                <a:spcPts val="0"/>
              </a:spcAft>
              <a:buSzPts val="1100"/>
              <a:buFont typeface="Roboto Light"/>
              <a:buChar char="●"/>
              <a:defRPr sz="1100">
                <a:latin typeface="Roboto Light"/>
                <a:ea typeface="Roboto Light"/>
                <a:cs typeface="Roboto Light"/>
                <a:sym typeface="Roboto Light"/>
              </a:defRPr>
            </a:lvl7pPr>
            <a:lvl8pPr indent="-298450" lvl="7" marL="3657600">
              <a:spcBef>
                <a:spcPts val="0"/>
              </a:spcBef>
              <a:spcAft>
                <a:spcPts val="0"/>
              </a:spcAft>
              <a:buSzPts val="1100"/>
              <a:buFont typeface="Roboto Light"/>
              <a:buChar char="○"/>
              <a:defRPr sz="1100">
                <a:latin typeface="Roboto Light"/>
                <a:ea typeface="Roboto Light"/>
                <a:cs typeface="Roboto Light"/>
                <a:sym typeface="Roboto Light"/>
              </a:defRPr>
            </a:lvl8pPr>
            <a:lvl9pPr indent="-298450" lvl="8" marL="4114800">
              <a:spcBef>
                <a:spcPts val="0"/>
              </a:spcBef>
              <a:spcAft>
                <a:spcPts val="0"/>
              </a:spcAft>
              <a:buSzPts val="1100"/>
              <a:buFont typeface="Roboto Light"/>
              <a:buChar char="■"/>
              <a:defRPr sz="1100">
                <a:latin typeface="Roboto Light"/>
                <a:ea typeface="Roboto Light"/>
                <a:cs typeface="Roboto Light"/>
                <a:sym typeface="Roboto Light"/>
              </a:defRPr>
            </a:lvl9pPr>
          </a:lstStyle>
          <a:p/>
        </p:txBody>
      </p:sp>
      <p:sp>
        <p:nvSpPr>
          <p:cNvPr id="47" name="Google Shape;47;p10"/>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en"/>
              <a:t>‹#›</a:t>
            </a:fld>
            <a:endParaRPr/>
          </a:p>
        </p:txBody>
      </p:sp>
      <p:sp>
        <p:nvSpPr>
          <p:cNvPr id="48" name="Google Shape;48;p10"/>
          <p:cNvSpPr/>
          <p:nvPr/>
        </p:nvSpPr>
        <p:spPr>
          <a:xfrm>
            <a:off x="456900" y="888900"/>
            <a:ext cx="843600" cy="22500"/>
          </a:xfrm>
          <a:prstGeom prst="rect">
            <a:avLst/>
          </a:prstGeom>
          <a:solidFill>
            <a:srgbClr val="FECF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1pPr>
            <a:lvl2pPr lvl="1">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2pPr>
            <a:lvl3pPr lvl="2">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3pPr>
            <a:lvl4pPr lvl="3">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4pPr>
            <a:lvl5pPr lvl="4">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5pPr>
            <a:lvl6pPr lvl="5">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6pPr>
            <a:lvl7pPr lvl="6">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7pPr>
            <a:lvl8pPr lvl="7">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8pPr>
            <a:lvl9pPr lvl="8">
              <a:spcBef>
                <a:spcPts val="0"/>
              </a:spcBef>
              <a:spcAft>
                <a:spcPts val="0"/>
              </a:spcAft>
              <a:buClr>
                <a:schemeClr val="dk1"/>
              </a:buClr>
              <a:buSzPts val="3000"/>
              <a:buFont typeface="Darker Grotesque"/>
              <a:buNone/>
              <a:defRPr sz="3000">
                <a:solidFill>
                  <a:schemeClr val="dk1"/>
                </a:solidFill>
                <a:latin typeface="Darker Grotesque"/>
                <a:ea typeface="Darker Grotesque"/>
                <a:cs typeface="Darker Grotesque"/>
                <a:sym typeface="Darker Grotesq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arker Grotesque"/>
              <a:buChar char="●"/>
              <a:defRPr sz="1800">
                <a:solidFill>
                  <a:schemeClr val="dk2"/>
                </a:solidFill>
                <a:latin typeface="Darker Grotesque"/>
                <a:ea typeface="Darker Grotesque"/>
                <a:cs typeface="Darker Grotesque"/>
                <a:sym typeface="Darker Grotesque"/>
              </a:defRPr>
            </a:lvl1pPr>
            <a:lvl2pPr indent="-317500" lvl="1" marL="9144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2pPr>
            <a:lvl3pPr indent="-317500" lvl="2" marL="13716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3pPr>
            <a:lvl4pPr indent="-317500" lvl="3" marL="18288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4pPr>
            <a:lvl5pPr indent="-317500" lvl="4" marL="22860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5pPr>
            <a:lvl6pPr indent="-317500" lvl="5" marL="27432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6pPr>
            <a:lvl7pPr indent="-317500" lvl="6" marL="32004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7pPr>
            <a:lvl8pPr indent="-317500" lvl="7" marL="36576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8pPr>
            <a:lvl9pPr indent="-317500" lvl="8" marL="4114800">
              <a:lnSpc>
                <a:spcPct val="115000"/>
              </a:lnSpc>
              <a:spcBef>
                <a:spcPts val="0"/>
              </a:spcBef>
              <a:spcAft>
                <a:spcPts val="0"/>
              </a:spcAft>
              <a:buClr>
                <a:schemeClr val="dk2"/>
              </a:buClr>
              <a:buSzPts val="1400"/>
              <a:buFont typeface="Darker Grotesque"/>
              <a:buChar char="■"/>
              <a:defRPr>
                <a:solidFill>
                  <a:schemeClr val="dk2"/>
                </a:solidFill>
                <a:latin typeface="Darker Grotesque"/>
                <a:ea typeface="Darker Grotesque"/>
                <a:cs typeface="Darker Grotesque"/>
                <a:sym typeface="Darker Grotesque"/>
              </a:defRPr>
            </a:lvl9pPr>
          </a:lstStyle>
          <a:p/>
        </p:txBody>
      </p:sp>
      <p:sp>
        <p:nvSpPr>
          <p:cNvPr id="8" name="Google Shape;8;p1"/>
          <p:cNvSpPr txBox="1"/>
          <p:nvPr>
            <p:ph idx="12" type="sldNum"/>
          </p:nvPr>
        </p:nvSpPr>
        <p:spPr>
          <a:xfrm>
            <a:off x="556947" y="4534750"/>
            <a:ext cx="3998700" cy="393600"/>
          </a:xfrm>
          <a:prstGeom prst="rect">
            <a:avLst/>
          </a:prstGeom>
          <a:noFill/>
          <a:ln>
            <a:noFill/>
          </a:ln>
        </p:spPr>
        <p:txBody>
          <a:bodyPr anchorCtr="0" anchor="ctr" bIns="91425" lIns="91425" spcFirstLastPara="1" rIns="91425" wrap="square" tIns="91425">
            <a:normAutofit/>
          </a:bodyPr>
          <a:lstStyle>
            <a:lvl1pPr lvl="0">
              <a:buSzPts val="935"/>
              <a:buNone/>
              <a:defRPr sz="920">
                <a:solidFill>
                  <a:schemeClr val="dk2"/>
                </a:solidFill>
                <a:latin typeface="Roboto Light"/>
                <a:ea typeface="Roboto Light"/>
                <a:cs typeface="Roboto Light"/>
                <a:sym typeface="Roboto Light"/>
              </a:defRPr>
            </a:lvl1pPr>
            <a:lvl2pPr lvl="1">
              <a:buSzPts val="935"/>
              <a:buNone/>
              <a:defRPr sz="920">
                <a:solidFill>
                  <a:schemeClr val="dk2"/>
                </a:solidFill>
                <a:latin typeface="Roboto Light"/>
                <a:ea typeface="Roboto Light"/>
                <a:cs typeface="Roboto Light"/>
                <a:sym typeface="Roboto Light"/>
              </a:defRPr>
            </a:lvl2pPr>
            <a:lvl3pPr lvl="2">
              <a:buSzPts val="935"/>
              <a:buNone/>
              <a:defRPr sz="920">
                <a:solidFill>
                  <a:schemeClr val="dk2"/>
                </a:solidFill>
                <a:latin typeface="Roboto Light"/>
                <a:ea typeface="Roboto Light"/>
                <a:cs typeface="Roboto Light"/>
                <a:sym typeface="Roboto Light"/>
              </a:defRPr>
            </a:lvl3pPr>
            <a:lvl4pPr lvl="3">
              <a:buSzPts val="935"/>
              <a:buNone/>
              <a:defRPr sz="920">
                <a:solidFill>
                  <a:schemeClr val="dk2"/>
                </a:solidFill>
                <a:latin typeface="Roboto Light"/>
                <a:ea typeface="Roboto Light"/>
                <a:cs typeface="Roboto Light"/>
                <a:sym typeface="Roboto Light"/>
              </a:defRPr>
            </a:lvl4pPr>
            <a:lvl5pPr lvl="4">
              <a:buSzPts val="935"/>
              <a:buNone/>
              <a:defRPr sz="920">
                <a:solidFill>
                  <a:schemeClr val="dk2"/>
                </a:solidFill>
                <a:latin typeface="Roboto Light"/>
                <a:ea typeface="Roboto Light"/>
                <a:cs typeface="Roboto Light"/>
                <a:sym typeface="Roboto Light"/>
              </a:defRPr>
            </a:lvl5pPr>
            <a:lvl6pPr lvl="5">
              <a:buSzPts val="935"/>
              <a:buNone/>
              <a:defRPr sz="920">
                <a:solidFill>
                  <a:schemeClr val="dk2"/>
                </a:solidFill>
                <a:latin typeface="Roboto Light"/>
                <a:ea typeface="Roboto Light"/>
                <a:cs typeface="Roboto Light"/>
                <a:sym typeface="Roboto Light"/>
              </a:defRPr>
            </a:lvl6pPr>
            <a:lvl7pPr lvl="6">
              <a:buSzPts val="935"/>
              <a:buNone/>
              <a:defRPr sz="920">
                <a:solidFill>
                  <a:schemeClr val="dk2"/>
                </a:solidFill>
                <a:latin typeface="Roboto Light"/>
                <a:ea typeface="Roboto Light"/>
                <a:cs typeface="Roboto Light"/>
                <a:sym typeface="Roboto Light"/>
              </a:defRPr>
            </a:lvl7pPr>
            <a:lvl8pPr lvl="7">
              <a:buSzPts val="935"/>
              <a:buNone/>
              <a:defRPr sz="920">
                <a:solidFill>
                  <a:schemeClr val="dk2"/>
                </a:solidFill>
                <a:latin typeface="Roboto Light"/>
                <a:ea typeface="Roboto Light"/>
                <a:cs typeface="Roboto Light"/>
                <a:sym typeface="Roboto Light"/>
              </a:defRPr>
            </a:lvl8pPr>
            <a:lvl9pPr lvl="8">
              <a:buSzPts val="935"/>
              <a:buNone/>
              <a:defRPr sz="920">
                <a:solidFill>
                  <a:schemeClr val="dk2"/>
                </a:solidFill>
                <a:latin typeface="Roboto Light"/>
                <a:ea typeface="Roboto Light"/>
                <a:cs typeface="Roboto Light"/>
                <a:sym typeface="Roboto Light"/>
              </a:defRPr>
            </a:lvl9pPr>
          </a:lstStyle>
          <a:p>
            <a:pPr indent="0" lvl="0" marL="0" rtl="0" algn="l">
              <a:spcBef>
                <a:spcPts val="0"/>
              </a:spcBef>
              <a:spcAft>
                <a:spcPts val="0"/>
              </a:spcAft>
              <a:buNone/>
            </a:pPr>
            <a:r>
              <a:rPr lang="en"/>
              <a:t>10 February 2024</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inyurl.com/20251022-bd-ua" TargetMode="External"/><Relationship Id="rId4" Type="http://schemas.openxmlformats.org/officeDocument/2006/relationships/hyperlink" Target="https://creativecommons.org/licenses/by/4.0/" TargetMode="External"/><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oi.org/10.1002/asi.24896" TargetMode="Externa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barcelona-declaration.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 Id="rId11" Type="http://schemas.openxmlformats.org/officeDocument/2006/relationships/image" Target="../media/image7.png"/><Relationship Id="rId10" Type="http://schemas.openxmlformats.org/officeDocument/2006/relationships/image" Target="../media/image8.png"/><Relationship Id="rId12"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12.jp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type="ctrTitle"/>
          </p:nvPr>
        </p:nvSpPr>
        <p:spPr>
          <a:xfrm>
            <a:off x="577075" y="3599050"/>
            <a:ext cx="7710300" cy="511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Bianca Kramer</a:t>
            </a:r>
            <a:endParaRPr/>
          </a:p>
          <a:p>
            <a:pPr indent="0" lvl="0" marL="0" rtl="0" algn="l">
              <a:spcBef>
                <a:spcPts val="0"/>
              </a:spcBef>
              <a:spcAft>
                <a:spcPts val="0"/>
              </a:spcAft>
              <a:buNone/>
            </a:pPr>
            <a:r>
              <a:rPr lang="en" sz="1550">
                <a:latin typeface="Roboto Light"/>
                <a:ea typeface="Roboto Light"/>
                <a:cs typeface="Roboto Light"/>
                <a:sym typeface="Roboto Light"/>
              </a:rPr>
              <a:t>Executive Director, Barcelona Declaration</a:t>
            </a:r>
            <a:endParaRPr sz="1550">
              <a:latin typeface="Roboto Light"/>
              <a:ea typeface="Roboto Light"/>
              <a:cs typeface="Roboto Light"/>
              <a:sym typeface="Roboto Light"/>
            </a:endParaRPr>
          </a:p>
        </p:txBody>
      </p:sp>
      <p:sp>
        <p:nvSpPr>
          <p:cNvPr id="61" name="Google Shape;61;p12"/>
          <p:cNvSpPr txBox="1"/>
          <p:nvPr>
            <p:ph idx="12" type="sldNum"/>
          </p:nvPr>
        </p:nvSpPr>
        <p:spPr>
          <a:xfrm>
            <a:off x="583800" y="4444822"/>
            <a:ext cx="67230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20"/>
              <a:t>22 October</a:t>
            </a:r>
            <a:r>
              <a:rPr lang="en" sz="1420"/>
              <a:t> 2025</a:t>
            </a:r>
            <a:endParaRPr sz="1420"/>
          </a:p>
          <a:p>
            <a:pPr indent="0" lvl="0" marL="0" rtl="0" algn="l">
              <a:spcBef>
                <a:spcPts val="0"/>
              </a:spcBef>
              <a:spcAft>
                <a:spcPts val="0"/>
              </a:spcAft>
              <a:buNone/>
            </a:pPr>
            <a:r>
              <a:rPr lang="en" sz="1420"/>
              <a:t>ІV International Conference OPEN SCIENCE AND INNOVATION IN UKRAINE 2025</a:t>
            </a:r>
            <a:endParaRPr sz="1420"/>
          </a:p>
        </p:txBody>
      </p:sp>
      <p:sp>
        <p:nvSpPr>
          <p:cNvPr id="62" name="Google Shape;62;p12"/>
          <p:cNvSpPr txBox="1"/>
          <p:nvPr/>
        </p:nvSpPr>
        <p:spPr>
          <a:xfrm>
            <a:off x="5308865" y="3654862"/>
            <a:ext cx="36015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u="sng">
                <a:solidFill>
                  <a:srgbClr val="494066"/>
                </a:solidFill>
                <a:latin typeface="Roboto Light"/>
                <a:ea typeface="Roboto Light"/>
                <a:cs typeface="Roboto Light"/>
                <a:sym typeface="Roboto Light"/>
                <a:hlinkClick r:id="rId3">
                  <a:extLst>
                    <a:ext uri="{A12FA001-AC4F-418D-AE19-62706E023703}">
                      <ahyp:hlinkClr val="tx"/>
                    </a:ext>
                  </a:extLst>
                </a:hlinkClick>
              </a:rPr>
              <a:t>https://tinyurl.com/20251022-bd-ua</a:t>
            </a:r>
            <a:endParaRPr>
              <a:solidFill>
                <a:srgbClr val="494066"/>
              </a:solidFill>
              <a:latin typeface="Roboto Light"/>
              <a:ea typeface="Roboto Light"/>
              <a:cs typeface="Roboto Light"/>
              <a:sym typeface="Roboto Light"/>
            </a:endParaRPr>
          </a:p>
        </p:txBody>
      </p:sp>
      <p:pic>
        <p:nvPicPr>
          <p:cNvPr id="63" name="Google Shape;63;p12">
            <a:hlinkClick r:id="rId4"/>
          </p:cNvPr>
          <p:cNvPicPr preferRelativeResize="0"/>
          <p:nvPr/>
        </p:nvPicPr>
        <p:blipFill>
          <a:blip r:embed="rId5">
            <a:alphaModFix/>
          </a:blip>
          <a:stretch>
            <a:fillRect/>
          </a:stretch>
        </p:blipFill>
        <p:spPr>
          <a:xfrm>
            <a:off x="7998325" y="4596691"/>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p:nvPr/>
        </p:nvSpPr>
        <p:spPr>
          <a:xfrm>
            <a:off x="26500" y="2625"/>
            <a:ext cx="9117600" cy="482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pic>
        <p:nvPicPr>
          <p:cNvPr id="145" name="Google Shape;145;p21"/>
          <p:cNvPicPr preferRelativeResize="0"/>
          <p:nvPr/>
        </p:nvPicPr>
        <p:blipFill>
          <a:blip r:embed="rId3">
            <a:alphaModFix/>
          </a:blip>
          <a:stretch>
            <a:fillRect/>
          </a:stretch>
        </p:blipFill>
        <p:spPr>
          <a:xfrm>
            <a:off x="76200" y="76200"/>
            <a:ext cx="3351649" cy="3339501"/>
          </a:xfrm>
          <a:prstGeom prst="rect">
            <a:avLst/>
          </a:prstGeom>
          <a:noFill/>
          <a:ln cap="flat" cmpd="sng" w="9525">
            <a:solidFill>
              <a:srgbClr val="D9D9D9"/>
            </a:solidFill>
            <a:prstDash val="solid"/>
            <a:round/>
            <a:headEnd len="sm" w="sm" type="none"/>
            <a:tailEnd len="sm" w="sm" type="none"/>
          </a:ln>
        </p:spPr>
      </p:pic>
      <p:grpSp>
        <p:nvGrpSpPr>
          <p:cNvPr id="146" name="Google Shape;146;p21"/>
          <p:cNvGrpSpPr/>
          <p:nvPr/>
        </p:nvGrpSpPr>
        <p:grpSpPr>
          <a:xfrm>
            <a:off x="1552300" y="929250"/>
            <a:ext cx="3607800" cy="3273300"/>
            <a:chOff x="4219300" y="1386450"/>
            <a:chExt cx="3607800" cy="3273300"/>
          </a:xfrm>
        </p:grpSpPr>
        <p:sp>
          <p:nvSpPr>
            <p:cNvPr id="147" name="Google Shape;147;p21"/>
            <p:cNvSpPr/>
            <p:nvPr/>
          </p:nvSpPr>
          <p:spPr>
            <a:xfrm>
              <a:off x="4219300" y="1386450"/>
              <a:ext cx="3607800" cy="32733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1"/>
            <p:cNvPicPr preferRelativeResize="0"/>
            <p:nvPr/>
          </p:nvPicPr>
          <p:blipFill>
            <a:blip r:embed="rId4">
              <a:alphaModFix/>
            </a:blip>
            <a:stretch>
              <a:fillRect/>
            </a:stretch>
          </p:blipFill>
          <p:spPr>
            <a:xfrm>
              <a:off x="4219301" y="1799000"/>
              <a:ext cx="3537349" cy="2803125"/>
            </a:xfrm>
            <a:prstGeom prst="rect">
              <a:avLst/>
            </a:prstGeom>
            <a:noFill/>
            <a:ln>
              <a:noFill/>
            </a:ln>
          </p:spPr>
        </p:pic>
        <p:pic>
          <p:nvPicPr>
            <p:cNvPr id="149" name="Google Shape;149;p21"/>
            <p:cNvPicPr preferRelativeResize="0"/>
            <p:nvPr/>
          </p:nvPicPr>
          <p:blipFill>
            <a:blip r:embed="rId5">
              <a:alphaModFix/>
            </a:blip>
            <a:stretch>
              <a:fillRect/>
            </a:stretch>
          </p:blipFill>
          <p:spPr>
            <a:xfrm>
              <a:off x="4219300" y="1453950"/>
              <a:ext cx="757875" cy="309750"/>
            </a:xfrm>
            <a:prstGeom prst="rect">
              <a:avLst/>
            </a:prstGeom>
            <a:noFill/>
            <a:ln>
              <a:noFill/>
            </a:ln>
          </p:spPr>
        </p:pic>
      </p:grpSp>
      <p:pic>
        <p:nvPicPr>
          <p:cNvPr id="150" name="Google Shape;150;p21"/>
          <p:cNvPicPr preferRelativeResize="0"/>
          <p:nvPr/>
        </p:nvPicPr>
        <p:blipFill>
          <a:blip r:embed="rId6">
            <a:alphaModFix/>
          </a:blip>
          <a:stretch>
            <a:fillRect/>
          </a:stretch>
        </p:blipFill>
        <p:spPr>
          <a:xfrm>
            <a:off x="2765700" y="1529975"/>
            <a:ext cx="3479375" cy="3201025"/>
          </a:xfrm>
          <a:prstGeom prst="rect">
            <a:avLst/>
          </a:prstGeom>
          <a:noFill/>
          <a:ln cap="flat" cmpd="sng" w="9525">
            <a:solidFill>
              <a:srgbClr val="D9D9D9"/>
            </a:solidFill>
            <a:prstDash val="solid"/>
            <a:round/>
            <a:headEnd len="sm" w="sm" type="none"/>
            <a:tailEnd len="sm" w="sm" type="none"/>
          </a:ln>
        </p:spPr>
      </p:pic>
      <p:sp>
        <p:nvSpPr>
          <p:cNvPr id="151" name="Google Shape;151;p21"/>
          <p:cNvSpPr txBox="1"/>
          <p:nvPr/>
        </p:nvSpPr>
        <p:spPr>
          <a:xfrm>
            <a:off x="5299575" y="104675"/>
            <a:ext cx="3735000" cy="316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rgbClr val="494066"/>
                </a:solidFill>
                <a:latin typeface="Roboto Light"/>
                <a:ea typeface="Roboto Light"/>
                <a:cs typeface="Roboto Light"/>
                <a:sym typeface="Roboto Light"/>
              </a:rPr>
              <a:t>Bibliographic databases</a:t>
            </a:r>
            <a:endParaRPr sz="2000">
              <a:solidFill>
                <a:srgbClr val="494066"/>
              </a:solidFill>
              <a:latin typeface="Roboto Light"/>
              <a:ea typeface="Roboto Light"/>
              <a:cs typeface="Roboto Light"/>
              <a:sym typeface="Roboto Light"/>
            </a:endParaRPr>
          </a:p>
        </p:txBody>
      </p:sp>
      <p:sp>
        <p:nvSpPr>
          <p:cNvPr id="152" name="Google Shape;152;p21"/>
          <p:cNvSpPr txBox="1"/>
          <p:nvPr/>
        </p:nvSpPr>
        <p:spPr>
          <a:xfrm>
            <a:off x="5299575" y="253125"/>
            <a:ext cx="3735000" cy="1852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rgbClr val="494066"/>
                </a:solidFill>
                <a:latin typeface="Roboto Light"/>
                <a:ea typeface="Roboto Light"/>
                <a:cs typeface="Roboto Light"/>
                <a:sym typeface="Roboto Light"/>
              </a:rPr>
              <a:t>Data repositories</a:t>
            </a:r>
            <a:endParaRPr sz="2000">
              <a:solidFill>
                <a:srgbClr val="494066"/>
              </a:solidFill>
              <a:latin typeface="Roboto Light"/>
              <a:ea typeface="Roboto Light"/>
              <a:cs typeface="Roboto Light"/>
              <a:sym typeface="Roboto Light"/>
            </a:endParaRPr>
          </a:p>
          <a:p>
            <a:pPr indent="0" lvl="0" marL="0" rtl="0" algn="r">
              <a:spcBef>
                <a:spcPts val="0"/>
              </a:spcBef>
              <a:spcAft>
                <a:spcPts val="0"/>
              </a:spcAft>
              <a:buNone/>
            </a:pPr>
            <a:r>
              <a:rPr lang="en" sz="2000">
                <a:solidFill>
                  <a:srgbClr val="494066"/>
                </a:solidFill>
                <a:latin typeface="Roboto Light"/>
                <a:ea typeface="Roboto Light"/>
                <a:cs typeface="Roboto Light"/>
                <a:sym typeface="Roboto Light"/>
              </a:rPr>
              <a:t>Software archives</a:t>
            </a:r>
            <a:endParaRPr sz="2000">
              <a:solidFill>
                <a:srgbClr val="494066"/>
              </a:solidFill>
              <a:latin typeface="Roboto Light"/>
              <a:ea typeface="Roboto Light"/>
              <a:cs typeface="Roboto Light"/>
              <a:sym typeface="Roboto Light"/>
            </a:endParaRPr>
          </a:p>
          <a:p>
            <a:pPr indent="0" lvl="0" marL="0" rtl="0" algn="r">
              <a:spcBef>
                <a:spcPts val="0"/>
              </a:spcBef>
              <a:spcAft>
                <a:spcPts val="0"/>
              </a:spcAft>
              <a:buNone/>
            </a:pPr>
            <a:r>
              <a:rPr lang="en" sz="2000">
                <a:solidFill>
                  <a:srgbClr val="494066"/>
                </a:solidFill>
                <a:latin typeface="Roboto Light"/>
                <a:ea typeface="Roboto Light"/>
                <a:cs typeface="Roboto Light"/>
                <a:sym typeface="Roboto Light"/>
              </a:rPr>
              <a:t>Institutional repositories</a:t>
            </a:r>
            <a:endParaRPr sz="2000">
              <a:solidFill>
                <a:srgbClr val="494066"/>
              </a:solidFill>
              <a:latin typeface="Roboto Light"/>
              <a:ea typeface="Roboto Light"/>
              <a:cs typeface="Roboto Light"/>
              <a:sym typeface="Roboto Light"/>
            </a:endParaRPr>
          </a:p>
          <a:p>
            <a:pPr indent="0" lvl="0" marL="0" rtl="0" algn="r">
              <a:spcBef>
                <a:spcPts val="0"/>
              </a:spcBef>
              <a:spcAft>
                <a:spcPts val="0"/>
              </a:spcAft>
              <a:buNone/>
            </a:pPr>
            <a:r>
              <a:rPr lang="en" sz="2000">
                <a:solidFill>
                  <a:srgbClr val="494066"/>
                </a:solidFill>
                <a:latin typeface="Roboto Light"/>
                <a:ea typeface="Roboto Light"/>
                <a:cs typeface="Roboto Light"/>
                <a:sym typeface="Roboto Light"/>
              </a:rPr>
              <a:t>CRIS systems</a:t>
            </a:r>
            <a:endParaRPr sz="2000">
              <a:solidFill>
                <a:srgbClr val="494066"/>
              </a:solidFill>
              <a:latin typeface="Roboto Light"/>
              <a:ea typeface="Roboto Light"/>
              <a:cs typeface="Roboto Light"/>
              <a:sym typeface="Roboto Light"/>
            </a:endParaRPr>
          </a:p>
          <a:p>
            <a:pPr indent="0" lvl="0" marL="0" rtl="0" algn="r">
              <a:spcBef>
                <a:spcPts val="0"/>
              </a:spcBef>
              <a:spcAft>
                <a:spcPts val="0"/>
              </a:spcAft>
              <a:buNone/>
            </a:pPr>
            <a:r>
              <a:rPr lang="en" sz="2000">
                <a:solidFill>
                  <a:srgbClr val="494066"/>
                </a:solidFill>
                <a:latin typeface="Roboto Light"/>
                <a:ea typeface="Roboto Light"/>
                <a:cs typeface="Roboto Light"/>
                <a:sym typeface="Roboto Light"/>
              </a:rPr>
              <a:t>etc</a:t>
            </a:r>
            <a:r>
              <a:rPr lang="en" sz="2200">
                <a:solidFill>
                  <a:srgbClr val="494066"/>
                </a:solidFill>
                <a:latin typeface="Roboto Light"/>
                <a:ea typeface="Roboto Light"/>
                <a:cs typeface="Roboto Light"/>
                <a:sym typeface="Roboto Light"/>
              </a:rPr>
              <a:t>.</a:t>
            </a:r>
            <a:r>
              <a:rPr lang="en" sz="2400">
                <a:solidFill>
                  <a:srgbClr val="494066"/>
                </a:solidFill>
                <a:latin typeface="Roboto Light"/>
                <a:ea typeface="Roboto Light"/>
                <a:cs typeface="Roboto Light"/>
                <a:sym typeface="Roboto Light"/>
              </a:rPr>
              <a:t> </a:t>
            </a:r>
            <a:endParaRPr sz="2400">
              <a:solidFill>
                <a:srgbClr val="494066"/>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342600" y="297325"/>
            <a:ext cx="8520600" cy="91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chemeClr val="lt1"/>
                </a:highlight>
              </a:rPr>
              <a:t>Importance of open research information for reproducibility</a:t>
            </a:r>
            <a:endParaRPr>
              <a:highlight>
                <a:schemeClr val="lt1"/>
              </a:highlight>
            </a:endParaRPr>
          </a:p>
        </p:txBody>
      </p:sp>
      <p:sp>
        <p:nvSpPr>
          <p:cNvPr id="158" name="Google Shape;158;p22"/>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59" name="Google Shape;159;p22"/>
          <p:cNvSpPr txBox="1"/>
          <p:nvPr>
            <p:ph idx="1" type="body"/>
          </p:nvPr>
        </p:nvSpPr>
        <p:spPr>
          <a:xfrm>
            <a:off x="342600" y="1066982"/>
            <a:ext cx="8520600" cy="330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9250" lvl="0" marL="457200" rtl="0" algn="l">
              <a:spcBef>
                <a:spcPts val="1200"/>
              </a:spcBef>
              <a:spcAft>
                <a:spcPts val="0"/>
              </a:spcAft>
              <a:buSzPts val="1900"/>
              <a:buChar char="●"/>
            </a:pPr>
            <a:r>
              <a:rPr lang="en" sz="1900"/>
              <a:t>Open research information provides a way to assess research practices relevant for reproducibility</a:t>
            </a:r>
            <a:br>
              <a:rPr lang="en" sz="1900"/>
            </a:br>
            <a:endParaRPr sz="1900"/>
          </a:p>
          <a:p>
            <a:pPr indent="-349250" lvl="0" marL="457200" rtl="0" algn="l">
              <a:spcBef>
                <a:spcPts val="0"/>
              </a:spcBef>
              <a:spcAft>
                <a:spcPts val="0"/>
              </a:spcAft>
              <a:buSzPts val="1900"/>
              <a:buChar char="●"/>
            </a:pPr>
            <a:r>
              <a:rPr lang="en" sz="1900"/>
              <a:t>Open research information makes data, code etc findable and reusable</a:t>
            </a:r>
            <a:br>
              <a:rPr lang="en" sz="1900"/>
            </a:br>
            <a:endParaRPr sz="1900"/>
          </a:p>
          <a:p>
            <a:pPr indent="-349250" lvl="0" marL="457200" rtl="0" algn="l">
              <a:spcBef>
                <a:spcPts val="0"/>
              </a:spcBef>
              <a:spcAft>
                <a:spcPts val="0"/>
              </a:spcAft>
              <a:buSzPts val="1900"/>
              <a:buChar char="●"/>
            </a:pPr>
            <a:r>
              <a:rPr lang="en" sz="1900"/>
              <a:t>Open research information enables the research community to conduct reproducible meta-research, because research information is the ‘data’ on which that meta-research is built.</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342600" y="297325"/>
            <a:ext cx="8520600" cy="91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chemeClr val="lt1"/>
                </a:highlight>
              </a:rPr>
              <a:t>National reproducibility networks</a:t>
            </a:r>
            <a:endParaRPr>
              <a:highlight>
                <a:schemeClr val="lt1"/>
              </a:highlight>
            </a:endParaRPr>
          </a:p>
        </p:txBody>
      </p:sp>
      <p:sp>
        <p:nvSpPr>
          <p:cNvPr id="165" name="Google Shape;165;p23"/>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66" name="Google Shape;166;p23"/>
          <p:cNvSpPr/>
          <p:nvPr/>
        </p:nvSpPr>
        <p:spPr>
          <a:xfrm>
            <a:off x="364325" y="4118925"/>
            <a:ext cx="1006500" cy="611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pic>
        <p:nvPicPr>
          <p:cNvPr id="167" name="Google Shape;167;p23"/>
          <p:cNvPicPr preferRelativeResize="0"/>
          <p:nvPr/>
        </p:nvPicPr>
        <p:blipFill rotWithShape="1">
          <a:blip r:embed="rId3">
            <a:alphaModFix/>
          </a:blip>
          <a:srcRect b="0" l="540" r="-540" t="0"/>
          <a:stretch/>
        </p:blipFill>
        <p:spPr>
          <a:xfrm>
            <a:off x="454172" y="1207525"/>
            <a:ext cx="3195226" cy="3195226"/>
          </a:xfrm>
          <a:prstGeom prst="rect">
            <a:avLst/>
          </a:prstGeom>
          <a:noFill/>
          <a:ln>
            <a:noFill/>
          </a:ln>
        </p:spPr>
      </p:pic>
      <p:sp>
        <p:nvSpPr>
          <p:cNvPr id="168" name="Google Shape;168;p23"/>
          <p:cNvSpPr txBox="1"/>
          <p:nvPr>
            <p:ph idx="1" type="body"/>
          </p:nvPr>
        </p:nvSpPr>
        <p:spPr>
          <a:xfrm>
            <a:off x="4138500" y="1324338"/>
            <a:ext cx="4724700" cy="24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9250" lvl="0" marL="457200" rtl="0" algn="l">
              <a:spcBef>
                <a:spcPts val="1200"/>
              </a:spcBef>
              <a:spcAft>
                <a:spcPts val="0"/>
              </a:spcAft>
              <a:buSzPts val="1900"/>
              <a:buChar char="●"/>
            </a:pPr>
            <a:r>
              <a:rPr lang="en" sz="1900"/>
              <a:t>S</a:t>
            </a:r>
            <a:r>
              <a:rPr lang="en" sz="1900"/>
              <a:t>upport open research practices</a:t>
            </a:r>
            <a:br>
              <a:rPr lang="en" sz="1900"/>
            </a:br>
            <a:endParaRPr sz="1900"/>
          </a:p>
          <a:p>
            <a:pPr indent="-349250" lvl="0" marL="457200" rtl="0" algn="l">
              <a:spcBef>
                <a:spcPts val="0"/>
              </a:spcBef>
              <a:spcAft>
                <a:spcPts val="0"/>
              </a:spcAft>
              <a:buSzPts val="1900"/>
              <a:buChar char="●"/>
            </a:pPr>
            <a:r>
              <a:rPr lang="en" sz="1900"/>
              <a:t>Advocate for making research </a:t>
            </a:r>
            <a:r>
              <a:rPr lang="en" sz="1900"/>
              <a:t>information</a:t>
            </a:r>
            <a:r>
              <a:rPr lang="en" sz="1900"/>
              <a:t> openly available</a:t>
            </a:r>
            <a:br>
              <a:rPr lang="en" sz="1900"/>
            </a:br>
            <a:endParaRPr sz="1900"/>
          </a:p>
          <a:p>
            <a:pPr indent="-349250" lvl="0" marL="457200" rtl="0" algn="l">
              <a:spcBef>
                <a:spcPts val="0"/>
              </a:spcBef>
              <a:spcAft>
                <a:spcPts val="0"/>
              </a:spcAft>
              <a:buSzPts val="1900"/>
              <a:buChar char="●"/>
            </a:pPr>
            <a:r>
              <a:rPr lang="en" sz="1900"/>
              <a:t>Use open research information  in meta-research</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42600" y="297325"/>
            <a:ext cx="8520600" cy="91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chemeClr val="lt1"/>
                </a:highlight>
              </a:rPr>
              <a:t>National reproducibility networks</a:t>
            </a:r>
            <a:endParaRPr>
              <a:highlight>
                <a:schemeClr val="lt1"/>
              </a:highlight>
            </a:endParaRPr>
          </a:p>
        </p:txBody>
      </p:sp>
      <p:sp>
        <p:nvSpPr>
          <p:cNvPr id="174" name="Google Shape;174;p24"/>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75" name="Google Shape;175;p24"/>
          <p:cNvSpPr/>
          <p:nvPr/>
        </p:nvSpPr>
        <p:spPr>
          <a:xfrm>
            <a:off x="364325" y="4118925"/>
            <a:ext cx="1006500" cy="611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pic>
        <p:nvPicPr>
          <p:cNvPr id="176" name="Google Shape;176;p24"/>
          <p:cNvPicPr preferRelativeResize="0"/>
          <p:nvPr/>
        </p:nvPicPr>
        <p:blipFill rotWithShape="1">
          <a:blip r:embed="rId3">
            <a:alphaModFix/>
          </a:blip>
          <a:srcRect b="0" l="540" r="-540" t="0"/>
          <a:stretch/>
        </p:blipFill>
        <p:spPr>
          <a:xfrm>
            <a:off x="454172" y="1207525"/>
            <a:ext cx="3195226" cy="3195226"/>
          </a:xfrm>
          <a:prstGeom prst="rect">
            <a:avLst/>
          </a:prstGeom>
          <a:noFill/>
          <a:ln>
            <a:noFill/>
          </a:ln>
        </p:spPr>
      </p:pic>
      <p:pic>
        <p:nvPicPr>
          <p:cNvPr id="177" name="Google Shape;177;p24"/>
          <p:cNvPicPr preferRelativeResize="0"/>
          <p:nvPr/>
        </p:nvPicPr>
        <p:blipFill>
          <a:blip r:embed="rId4">
            <a:alphaModFix/>
          </a:blip>
          <a:stretch>
            <a:fillRect/>
          </a:stretch>
        </p:blipFill>
        <p:spPr>
          <a:xfrm>
            <a:off x="4617175" y="1420587"/>
            <a:ext cx="938100" cy="938100"/>
          </a:xfrm>
          <a:prstGeom prst="rect">
            <a:avLst/>
          </a:prstGeom>
          <a:noFill/>
          <a:ln>
            <a:noFill/>
          </a:ln>
        </p:spPr>
      </p:pic>
      <p:pic>
        <p:nvPicPr>
          <p:cNvPr id="178" name="Google Shape;178;p24"/>
          <p:cNvPicPr preferRelativeResize="0"/>
          <p:nvPr/>
        </p:nvPicPr>
        <p:blipFill>
          <a:blip r:embed="rId5">
            <a:alphaModFix/>
          </a:blip>
          <a:stretch>
            <a:fillRect/>
          </a:stretch>
        </p:blipFill>
        <p:spPr>
          <a:xfrm>
            <a:off x="5660974" y="1207525"/>
            <a:ext cx="1364223" cy="1364223"/>
          </a:xfrm>
          <a:prstGeom prst="rect">
            <a:avLst/>
          </a:prstGeom>
          <a:noFill/>
          <a:ln>
            <a:noFill/>
          </a:ln>
        </p:spPr>
      </p:pic>
      <p:pic>
        <p:nvPicPr>
          <p:cNvPr id="179" name="Google Shape;179;p24"/>
          <p:cNvPicPr preferRelativeResize="0"/>
          <p:nvPr/>
        </p:nvPicPr>
        <p:blipFill>
          <a:blip r:embed="rId6">
            <a:alphaModFix/>
          </a:blip>
          <a:stretch>
            <a:fillRect/>
          </a:stretch>
        </p:blipFill>
        <p:spPr>
          <a:xfrm>
            <a:off x="6972341" y="1317971"/>
            <a:ext cx="1253759" cy="1253778"/>
          </a:xfrm>
          <a:prstGeom prst="rect">
            <a:avLst/>
          </a:prstGeom>
          <a:noFill/>
          <a:ln>
            <a:noFill/>
          </a:ln>
        </p:spPr>
      </p:pic>
      <p:grpSp>
        <p:nvGrpSpPr>
          <p:cNvPr id="180" name="Google Shape;180;p24"/>
          <p:cNvGrpSpPr/>
          <p:nvPr/>
        </p:nvGrpSpPr>
        <p:grpSpPr>
          <a:xfrm>
            <a:off x="5069098" y="2463925"/>
            <a:ext cx="3141710" cy="2067675"/>
            <a:chOff x="5069098" y="2463925"/>
            <a:chExt cx="3141710" cy="2067675"/>
          </a:xfrm>
        </p:grpSpPr>
        <p:pic>
          <p:nvPicPr>
            <p:cNvPr id="181" name="Google Shape;181;p24"/>
            <p:cNvPicPr preferRelativeResize="0"/>
            <p:nvPr/>
          </p:nvPicPr>
          <p:blipFill>
            <a:blip r:embed="rId7">
              <a:alphaModFix/>
            </a:blip>
            <a:stretch>
              <a:fillRect/>
            </a:stretch>
          </p:blipFill>
          <p:spPr>
            <a:xfrm>
              <a:off x="5069098" y="2463925"/>
              <a:ext cx="2067675" cy="2067675"/>
            </a:xfrm>
            <a:prstGeom prst="rect">
              <a:avLst/>
            </a:prstGeom>
            <a:noFill/>
            <a:ln>
              <a:noFill/>
            </a:ln>
          </p:spPr>
        </p:pic>
        <p:pic>
          <p:nvPicPr>
            <p:cNvPr id="182" name="Google Shape;182;p24"/>
            <p:cNvPicPr preferRelativeResize="0"/>
            <p:nvPr/>
          </p:nvPicPr>
          <p:blipFill>
            <a:blip r:embed="rId8">
              <a:alphaModFix/>
            </a:blip>
            <a:stretch>
              <a:fillRect/>
            </a:stretch>
          </p:blipFill>
          <p:spPr>
            <a:xfrm>
              <a:off x="6957058" y="2682200"/>
              <a:ext cx="1253750" cy="12537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4857450" y="297325"/>
            <a:ext cx="3982500" cy="139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integrity</a:t>
            </a:r>
            <a:endParaRPr/>
          </a:p>
        </p:txBody>
      </p:sp>
      <p:sp>
        <p:nvSpPr>
          <p:cNvPr id="188" name="Google Shape;188;p25"/>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integrity</a:t>
            </a:r>
            <a:endParaRPr/>
          </a:p>
        </p:txBody>
      </p:sp>
      <p:sp>
        <p:nvSpPr>
          <p:cNvPr id="194" name="Google Shape;194;p26"/>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95" name="Google Shape;195;p26"/>
          <p:cNvSpPr txBox="1"/>
          <p:nvPr>
            <p:ph idx="1" type="body"/>
          </p:nvPr>
        </p:nvSpPr>
        <p:spPr>
          <a:xfrm>
            <a:off x="477050" y="1217781"/>
            <a:ext cx="8520600" cy="223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a:t>Reproducibility</a:t>
            </a:r>
            <a:br>
              <a:rPr lang="en"/>
            </a:br>
            <a:endParaRPr/>
          </a:p>
          <a:p>
            <a:pPr indent="-336550" lvl="0" marL="457200" rtl="0" algn="l">
              <a:spcBef>
                <a:spcPts val="0"/>
              </a:spcBef>
              <a:spcAft>
                <a:spcPts val="0"/>
              </a:spcAft>
              <a:buSzPts val="1700"/>
              <a:buChar char="●"/>
            </a:pPr>
            <a:r>
              <a:rPr lang="en"/>
              <a:t>Publication fraud</a:t>
            </a:r>
            <a:endParaRPr/>
          </a:p>
          <a:p>
            <a:pPr indent="-336550" lvl="1" marL="914400" rtl="0" algn="l">
              <a:spcBef>
                <a:spcPts val="0"/>
              </a:spcBef>
              <a:spcAft>
                <a:spcPts val="0"/>
              </a:spcAft>
              <a:buSzPts val="1700"/>
              <a:buChar char="○"/>
            </a:pPr>
            <a:r>
              <a:rPr lang="en"/>
              <a:t>Paper mills</a:t>
            </a:r>
            <a:endParaRPr/>
          </a:p>
          <a:p>
            <a:pPr indent="-336550" lvl="1" marL="914400" rtl="0" algn="l">
              <a:spcBef>
                <a:spcPts val="0"/>
              </a:spcBef>
              <a:spcAft>
                <a:spcPts val="0"/>
              </a:spcAft>
              <a:buSzPts val="1700"/>
              <a:buChar char="○"/>
            </a:pPr>
            <a:r>
              <a:rPr lang="en"/>
              <a:t>Fake authorships </a:t>
            </a:r>
            <a:endParaRPr/>
          </a:p>
          <a:p>
            <a:pPr indent="-336550" lvl="1" marL="914400" rtl="0" algn="l">
              <a:spcBef>
                <a:spcPts val="0"/>
              </a:spcBef>
              <a:spcAft>
                <a:spcPts val="0"/>
              </a:spcAft>
              <a:buSzPts val="1700"/>
              <a:buChar char="○"/>
            </a:pPr>
            <a:r>
              <a:rPr lang="en"/>
              <a:t>Hijacked journals</a:t>
            </a:r>
            <a:endParaRPr/>
          </a:p>
          <a:p>
            <a:pPr indent="-336550" lvl="1" marL="914400" rtl="0" algn="l">
              <a:spcBef>
                <a:spcPts val="0"/>
              </a:spcBef>
              <a:spcAft>
                <a:spcPts val="0"/>
              </a:spcAft>
              <a:buSzPts val="1700"/>
              <a:buChar char="○"/>
            </a:pPr>
            <a:r>
              <a:rPr lang="en"/>
              <a:t>Sneaked citations</a:t>
            </a:r>
            <a:endParaRPr/>
          </a:p>
          <a:p>
            <a:pPr indent="-336550" lvl="1" marL="914400" rtl="0" algn="l">
              <a:spcBef>
                <a:spcPts val="0"/>
              </a:spcBef>
              <a:spcAft>
                <a:spcPts val="0"/>
              </a:spcAft>
              <a:buSzPts val="1700"/>
              <a:buChar char="○"/>
            </a:pP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integrity</a:t>
            </a:r>
            <a:endParaRPr/>
          </a:p>
        </p:txBody>
      </p:sp>
      <p:sp>
        <p:nvSpPr>
          <p:cNvPr id="201" name="Google Shape;201;p27"/>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202" name="Google Shape;202;p27">
            <a:hlinkClick r:id="rId3"/>
          </p:cNvPr>
          <p:cNvPicPr preferRelativeResize="0"/>
          <p:nvPr/>
        </p:nvPicPr>
        <p:blipFill>
          <a:blip r:embed="rId4">
            <a:alphaModFix/>
          </a:blip>
          <a:stretch>
            <a:fillRect/>
          </a:stretch>
        </p:blipFill>
        <p:spPr>
          <a:xfrm>
            <a:off x="418250" y="1140775"/>
            <a:ext cx="7680601" cy="3564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8" title="47-065-fig1-768x574.png"/>
          <p:cNvPicPr preferRelativeResize="0"/>
          <p:nvPr/>
        </p:nvPicPr>
        <p:blipFill>
          <a:blip r:embed="rId3">
            <a:alphaModFix/>
          </a:blip>
          <a:stretch>
            <a:fillRect/>
          </a:stretch>
        </p:blipFill>
        <p:spPr>
          <a:xfrm>
            <a:off x="1012550" y="257725"/>
            <a:ext cx="6070251" cy="4536874"/>
          </a:xfrm>
          <a:prstGeom prst="rect">
            <a:avLst/>
          </a:prstGeom>
          <a:noFill/>
          <a:ln>
            <a:noFill/>
          </a:ln>
        </p:spPr>
      </p:pic>
      <p:sp>
        <p:nvSpPr>
          <p:cNvPr id="208" name="Google Shape;208;p28"/>
          <p:cNvSpPr txBox="1"/>
          <p:nvPr>
            <p:ph idx="1" type="body"/>
          </p:nvPr>
        </p:nvSpPr>
        <p:spPr>
          <a:xfrm>
            <a:off x="345350" y="4794600"/>
            <a:ext cx="5894400" cy="225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440"/>
              <a:buNone/>
            </a:pPr>
            <a:r>
              <a:rPr i="1" lang="en" sz="1240">
                <a:solidFill>
                  <a:srgbClr val="6D7276"/>
                </a:solidFill>
                <a:highlight>
                  <a:srgbClr val="FFFFFF"/>
                </a:highlight>
                <a:latin typeface="Arial"/>
                <a:ea typeface="Arial"/>
                <a:cs typeface="Arial"/>
                <a:sym typeface="Arial"/>
              </a:rPr>
              <a:t>Case example of an article record with rich metadata (Credit: E Atoni)</a:t>
            </a:r>
            <a:endParaRPr i="1" sz="1240">
              <a:solidFill>
                <a:srgbClr val="6D7276"/>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9" title="47-065-fig1-768x574.png"/>
          <p:cNvPicPr preferRelativeResize="0"/>
          <p:nvPr/>
        </p:nvPicPr>
        <p:blipFill>
          <a:blip r:embed="rId3">
            <a:alphaModFix/>
          </a:blip>
          <a:stretch>
            <a:fillRect/>
          </a:stretch>
        </p:blipFill>
        <p:spPr>
          <a:xfrm>
            <a:off x="1012550" y="257725"/>
            <a:ext cx="6070251" cy="4536874"/>
          </a:xfrm>
          <a:prstGeom prst="rect">
            <a:avLst/>
          </a:prstGeom>
          <a:noFill/>
          <a:ln>
            <a:noFill/>
          </a:ln>
        </p:spPr>
      </p:pic>
      <p:sp>
        <p:nvSpPr>
          <p:cNvPr id="214" name="Google Shape;214;p29"/>
          <p:cNvSpPr/>
          <p:nvPr/>
        </p:nvSpPr>
        <p:spPr>
          <a:xfrm>
            <a:off x="5223025" y="3457200"/>
            <a:ext cx="1805700" cy="1033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15" name="Google Shape;215;p29"/>
          <p:cNvSpPr txBox="1"/>
          <p:nvPr>
            <p:ph idx="1" type="body"/>
          </p:nvPr>
        </p:nvSpPr>
        <p:spPr>
          <a:xfrm>
            <a:off x="345350" y="4794600"/>
            <a:ext cx="5894400" cy="225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440"/>
              <a:buNone/>
            </a:pPr>
            <a:r>
              <a:rPr i="1" lang="en" sz="1240">
                <a:solidFill>
                  <a:srgbClr val="6D7276"/>
                </a:solidFill>
                <a:highlight>
                  <a:srgbClr val="FFFFFF"/>
                </a:highlight>
                <a:latin typeface="Arial"/>
                <a:ea typeface="Arial"/>
                <a:cs typeface="Arial"/>
                <a:sym typeface="Arial"/>
              </a:rPr>
              <a:t>Case example of an article record with rich metadata (Credit: E Atoni)</a:t>
            </a:r>
            <a:endParaRPr i="1" sz="1240">
              <a:solidFill>
                <a:srgbClr val="6D7276"/>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0" title="47-065-fig1-768x574.png"/>
          <p:cNvPicPr preferRelativeResize="0"/>
          <p:nvPr/>
        </p:nvPicPr>
        <p:blipFill>
          <a:blip r:embed="rId3">
            <a:alphaModFix/>
          </a:blip>
          <a:stretch>
            <a:fillRect/>
          </a:stretch>
        </p:blipFill>
        <p:spPr>
          <a:xfrm>
            <a:off x="1012550" y="257725"/>
            <a:ext cx="6070251" cy="4536874"/>
          </a:xfrm>
          <a:prstGeom prst="rect">
            <a:avLst/>
          </a:prstGeom>
          <a:noFill/>
          <a:ln>
            <a:noFill/>
          </a:ln>
        </p:spPr>
      </p:pic>
      <p:sp>
        <p:nvSpPr>
          <p:cNvPr id="221" name="Google Shape;221;p30"/>
          <p:cNvSpPr/>
          <p:nvPr/>
        </p:nvSpPr>
        <p:spPr>
          <a:xfrm>
            <a:off x="3211775" y="3884850"/>
            <a:ext cx="1805700" cy="1033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2" name="Google Shape;222;p30"/>
          <p:cNvSpPr/>
          <p:nvPr/>
        </p:nvSpPr>
        <p:spPr>
          <a:xfrm>
            <a:off x="976525" y="3486800"/>
            <a:ext cx="1805700" cy="1033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3" name="Google Shape;223;p30"/>
          <p:cNvSpPr/>
          <p:nvPr/>
        </p:nvSpPr>
        <p:spPr>
          <a:xfrm>
            <a:off x="897300" y="2453300"/>
            <a:ext cx="1805700" cy="1033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4" name="Google Shape;224;p30"/>
          <p:cNvSpPr/>
          <p:nvPr/>
        </p:nvSpPr>
        <p:spPr>
          <a:xfrm>
            <a:off x="5277100" y="1627600"/>
            <a:ext cx="1805700" cy="1033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5" name="Google Shape;225;p30"/>
          <p:cNvSpPr txBox="1"/>
          <p:nvPr/>
        </p:nvSpPr>
        <p:spPr>
          <a:xfrm>
            <a:off x="7337025" y="1506733"/>
            <a:ext cx="1603500" cy="26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F5858"/>
                </a:solidFill>
                <a:latin typeface="Inter"/>
                <a:ea typeface="Inter"/>
                <a:cs typeface="Inter"/>
                <a:sym typeface="Inter"/>
              </a:rPr>
              <a:t>Metadata as trust signal and research integrity</a:t>
            </a:r>
            <a:endParaRPr sz="1800">
              <a:solidFill>
                <a:srgbClr val="4F5858"/>
              </a:solidFill>
              <a:latin typeface="Inter"/>
              <a:ea typeface="Inter"/>
              <a:cs typeface="Inter"/>
              <a:sym typeface="Inter"/>
            </a:endParaRPr>
          </a:p>
        </p:txBody>
      </p:sp>
      <p:sp>
        <p:nvSpPr>
          <p:cNvPr id="226" name="Google Shape;226;p30"/>
          <p:cNvSpPr/>
          <p:nvPr/>
        </p:nvSpPr>
        <p:spPr>
          <a:xfrm>
            <a:off x="5223025" y="716825"/>
            <a:ext cx="1805700" cy="1033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7" name="Google Shape;227;p30"/>
          <p:cNvSpPr txBox="1"/>
          <p:nvPr>
            <p:ph idx="1" type="body"/>
          </p:nvPr>
        </p:nvSpPr>
        <p:spPr>
          <a:xfrm>
            <a:off x="345350" y="4794600"/>
            <a:ext cx="5894400" cy="225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440"/>
              <a:buNone/>
            </a:pPr>
            <a:r>
              <a:rPr i="1" lang="en" sz="1240">
                <a:solidFill>
                  <a:srgbClr val="6D7276"/>
                </a:solidFill>
                <a:highlight>
                  <a:srgbClr val="FFFFFF"/>
                </a:highlight>
                <a:latin typeface="Arial"/>
                <a:ea typeface="Arial"/>
                <a:cs typeface="Arial"/>
                <a:sym typeface="Arial"/>
              </a:rPr>
              <a:t>Case example of an article record with rich metadata (Credit: E Atoni)</a:t>
            </a:r>
            <a:endParaRPr i="1" sz="1240">
              <a:solidFill>
                <a:srgbClr val="6D7276"/>
              </a:solidFill>
              <a:highlight>
                <a:srgbClr val="FFFFFF"/>
              </a:highlight>
              <a:latin typeface="Arial"/>
              <a:ea typeface="Arial"/>
              <a:cs typeface="Arial"/>
              <a:sym typeface="Arial"/>
            </a:endParaRPr>
          </a:p>
        </p:txBody>
      </p:sp>
      <p:sp>
        <p:nvSpPr>
          <p:cNvPr id="228" name="Google Shape;228;p30"/>
          <p:cNvSpPr/>
          <p:nvPr/>
        </p:nvSpPr>
        <p:spPr>
          <a:xfrm>
            <a:off x="976525" y="716825"/>
            <a:ext cx="1805700" cy="1033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9" name="Google Shape;229;p30"/>
          <p:cNvSpPr/>
          <p:nvPr/>
        </p:nvSpPr>
        <p:spPr>
          <a:xfrm>
            <a:off x="5223025" y="3457200"/>
            <a:ext cx="1805700" cy="1033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idx="1" type="body"/>
          </p:nvPr>
        </p:nvSpPr>
        <p:spPr>
          <a:xfrm>
            <a:off x="4857450" y="1907175"/>
            <a:ext cx="3982500" cy="228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Why is it important? </a:t>
            </a:r>
            <a:endParaRPr/>
          </a:p>
        </p:txBody>
      </p:sp>
      <p:sp>
        <p:nvSpPr>
          <p:cNvPr id="69" name="Google Shape;69;p13"/>
          <p:cNvSpPr txBox="1"/>
          <p:nvPr>
            <p:ph type="title"/>
          </p:nvPr>
        </p:nvSpPr>
        <p:spPr>
          <a:xfrm>
            <a:off x="4857450" y="569875"/>
            <a:ext cx="3982500" cy="2559300"/>
          </a:xfrm>
          <a:prstGeom prst="rect">
            <a:avLst/>
          </a:prstGeom>
          <a:solidFill>
            <a:schemeClr val="lt1"/>
          </a:solidFill>
        </p:spPr>
        <p:txBody>
          <a:bodyPr anchorCtr="0" anchor="ctr" bIns="91425" lIns="91425" spcFirstLastPara="1" rIns="91425" wrap="square" tIns="91425">
            <a:noAutofit/>
          </a:bodyPr>
          <a:lstStyle/>
          <a:p>
            <a:pPr indent="0" lvl="0" marL="0" rtl="0" algn="l">
              <a:spcBef>
                <a:spcPts val="0"/>
              </a:spcBef>
              <a:spcAft>
                <a:spcPts val="0"/>
              </a:spcAft>
              <a:buNone/>
            </a:pPr>
            <a:r>
              <a:rPr lang="en"/>
              <a:t>The importance of open research information for reproducibility and research integrity</a:t>
            </a:r>
            <a:endParaRPr/>
          </a:p>
        </p:txBody>
      </p:sp>
      <p:sp>
        <p:nvSpPr>
          <p:cNvPr id="70" name="Google Shape;70;p13"/>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4857450" y="297325"/>
            <a:ext cx="3982500" cy="139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Barcelona Declaration</a:t>
            </a:r>
            <a:endParaRPr/>
          </a:p>
        </p:txBody>
      </p:sp>
      <p:sp>
        <p:nvSpPr>
          <p:cNvPr id="235" name="Google Shape;235;p31"/>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236" name="Google Shape;236;p31"/>
          <p:cNvSpPr txBox="1"/>
          <p:nvPr/>
        </p:nvSpPr>
        <p:spPr>
          <a:xfrm>
            <a:off x="4857450" y="1907175"/>
            <a:ext cx="3982500" cy="228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700">
              <a:solidFill>
                <a:srgbClr val="595959"/>
              </a:solidFill>
              <a:latin typeface="Roboto"/>
              <a:ea typeface="Roboto"/>
              <a:cs typeface="Roboto"/>
              <a:sym typeface="Roboto"/>
            </a:endParaRPr>
          </a:p>
          <a:p>
            <a:pPr indent="0" lvl="0" marL="0" rtl="0" algn="l">
              <a:lnSpc>
                <a:spcPct val="115000"/>
              </a:lnSpc>
              <a:spcBef>
                <a:spcPts val="1200"/>
              </a:spcBef>
              <a:spcAft>
                <a:spcPts val="0"/>
              </a:spcAft>
              <a:buNone/>
            </a:pPr>
            <a:r>
              <a:t/>
            </a:r>
            <a:endParaRPr sz="1700">
              <a:solidFill>
                <a:srgbClr val="595959"/>
              </a:solidFill>
              <a:latin typeface="Roboto"/>
              <a:ea typeface="Roboto"/>
              <a:cs typeface="Roboto"/>
              <a:sym typeface="Roboto"/>
            </a:endParaRPr>
          </a:p>
          <a:p>
            <a:pPr indent="0" lvl="0" marL="0" rtl="0" algn="l">
              <a:lnSpc>
                <a:spcPct val="115000"/>
              </a:lnSpc>
              <a:spcBef>
                <a:spcPts val="1200"/>
              </a:spcBef>
              <a:spcAft>
                <a:spcPts val="0"/>
              </a:spcAft>
              <a:buNone/>
            </a:pPr>
            <a:r>
              <a:t/>
            </a:r>
            <a:endParaRPr sz="1700">
              <a:solidFill>
                <a:srgbClr val="595959"/>
              </a:solidFill>
              <a:latin typeface="Roboto"/>
              <a:ea typeface="Roboto"/>
              <a:cs typeface="Roboto"/>
              <a:sym typeface="Roboto"/>
            </a:endParaRPr>
          </a:p>
          <a:p>
            <a:pPr indent="0" lvl="0" marL="0" rtl="0" algn="l">
              <a:lnSpc>
                <a:spcPct val="115000"/>
              </a:lnSpc>
              <a:spcBef>
                <a:spcPts val="1200"/>
              </a:spcBef>
              <a:spcAft>
                <a:spcPts val="0"/>
              </a:spcAft>
              <a:buNone/>
            </a:pPr>
            <a:r>
              <a:t/>
            </a:r>
            <a:endParaRPr sz="1700">
              <a:solidFill>
                <a:srgbClr val="595959"/>
              </a:solidFill>
              <a:latin typeface="Roboto"/>
              <a:ea typeface="Roboto"/>
              <a:cs typeface="Roboto"/>
              <a:sym typeface="Roboto"/>
            </a:endParaRPr>
          </a:p>
          <a:p>
            <a:pPr indent="0" lvl="0" marL="0" rtl="0" algn="l">
              <a:lnSpc>
                <a:spcPct val="115000"/>
              </a:lnSpc>
              <a:spcBef>
                <a:spcPts val="1200"/>
              </a:spcBef>
              <a:spcAft>
                <a:spcPts val="1200"/>
              </a:spcAft>
              <a:buNone/>
            </a:pPr>
            <a:r>
              <a:rPr lang="en" sz="1900">
                <a:solidFill>
                  <a:srgbClr val="494066"/>
                </a:solidFill>
                <a:uFill>
                  <a:noFill/>
                </a:uFill>
                <a:latin typeface="Roboto Medium"/>
                <a:ea typeface="Roboto Medium"/>
                <a:cs typeface="Roboto Medium"/>
                <a:sym typeface="Roboto Medium"/>
                <a:hlinkClick r:id="rId3">
                  <a:extLst>
                    <a:ext uri="{A12FA001-AC4F-418D-AE19-62706E023703}">
                      <ahyp:hlinkClr val="tx"/>
                    </a:ext>
                  </a:extLst>
                </a:hlinkClick>
              </a:rPr>
              <a:t>barcelona-declaration.org</a:t>
            </a:r>
            <a:endParaRPr sz="1900">
              <a:solidFill>
                <a:srgbClr val="494066"/>
              </a:solidFill>
              <a:latin typeface="Roboto Medium"/>
              <a:ea typeface="Roboto Medium"/>
              <a:cs typeface="Roboto Medium"/>
              <a:sym typeface="Roboto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can you contribute?</a:t>
            </a:r>
            <a:endParaRPr/>
          </a:p>
        </p:txBody>
      </p:sp>
      <p:sp>
        <p:nvSpPr>
          <p:cNvPr id="242" name="Google Shape;242;p32"/>
          <p:cNvSpPr txBox="1"/>
          <p:nvPr>
            <p:ph idx="1" type="body"/>
          </p:nvPr>
        </p:nvSpPr>
        <p:spPr>
          <a:xfrm>
            <a:off x="342600" y="1229700"/>
            <a:ext cx="8520600" cy="2958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Sign the </a:t>
            </a:r>
            <a:r>
              <a:rPr b="1" lang="en">
                <a:solidFill>
                  <a:srgbClr val="FECF65"/>
                </a:solidFill>
                <a:latin typeface="Roboto"/>
                <a:ea typeface="Roboto"/>
                <a:cs typeface="Roboto"/>
                <a:sym typeface="Roboto"/>
              </a:rPr>
              <a:t>Barcelona Declaration</a:t>
            </a:r>
            <a:endParaRPr b="1">
              <a:solidFill>
                <a:srgbClr val="FECF65"/>
              </a:solidFill>
              <a:latin typeface="Roboto"/>
              <a:ea typeface="Roboto"/>
              <a:cs typeface="Roboto"/>
              <a:sym typeface="Roboto"/>
            </a:endParaRPr>
          </a:p>
          <a:p>
            <a:pPr indent="0" lvl="0" marL="0" rtl="0" algn="ctr">
              <a:spcBef>
                <a:spcPts val="1200"/>
              </a:spcBef>
              <a:spcAft>
                <a:spcPts val="0"/>
              </a:spcAft>
              <a:buNone/>
            </a:pPr>
            <a:r>
              <a:rPr lang="en"/>
              <a:t>Join the Barcelona Declaration </a:t>
            </a:r>
            <a:r>
              <a:rPr b="1" lang="en">
                <a:solidFill>
                  <a:srgbClr val="FECF65"/>
                </a:solidFill>
                <a:latin typeface="Roboto"/>
                <a:ea typeface="Roboto"/>
                <a:cs typeface="Roboto"/>
                <a:sym typeface="Roboto"/>
              </a:rPr>
              <a:t>working groups</a:t>
            </a:r>
            <a:endParaRPr b="1">
              <a:solidFill>
                <a:srgbClr val="FECF65"/>
              </a:solidFill>
              <a:latin typeface="Roboto"/>
              <a:ea typeface="Roboto"/>
              <a:cs typeface="Roboto"/>
              <a:sym typeface="Roboto"/>
            </a:endParaRPr>
          </a:p>
          <a:p>
            <a:pPr indent="0" lvl="0" marL="0" rtl="0" algn="ctr">
              <a:spcBef>
                <a:spcPts val="1200"/>
              </a:spcBef>
              <a:spcAft>
                <a:spcPts val="0"/>
              </a:spcAft>
              <a:buNone/>
            </a:pPr>
            <a:r>
              <a:rPr lang="en"/>
              <a:t>Work with </a:t>
            </a:r>
            <a:r>
              <a:rPr b="1" lang="en">
                <a:solidFill>
                  <a:srgbClr val="FECF65"/>
                </a:solidFill>
                <a:latin typeface="Roboto"/>
                <a:ea typeface="Roboto"/>
                <a:cs typeface="Roboto"/>
                <a:sym typeface="Roboto"/>
              </a:rPr>
              <a:t>open data sources</a:t>
            </a:r>
            <a:r>
              <a:rPr lang="en"/>
              <a:t> as much as possible</a:t>
            </a:r>
            <a:endParaRPr/>
          </a:p>
          <a:p>
            <a:pPr indent="0" lvl="0" marL="0" rtl="0" algn="ctr">
              <a:spcBef>
                <a:spcPts val="1200"/>
              </a:spcBef>
              <a:spcAft>
                <a:spcPts val="1200"/>
              </a:spcAft>
              <a:buNone/>
            </a:pPr>
            <a:r>
              <a:rPr lang="en"/>
              <a:t>Reconsider your subscription to </a:t>
            </a:r>
            <a:r>
              <a:rPr b="1" lang="en">
                <a:solidFill>
                  <a:srgbClr val="FECF65"/>
                </a:solidFill>
                <a:latin typeface="Roboto"/>
                <a:ea typeface="Roboto"/>
                <a:cs typeface="Roboto"/>
                <a:sym typeface="Roboto"/>
              </a:rPr>
              <a:t>closed data sources</a:t>
            </a:r>
            <a:endParaRPr b="1">
              <a:solidFill>
                <a:srgbClr val="FECF65"/>
              </a:solidFill>
              <a:latin typeface="Roboto"/>
              <a:ea typeface="Roboto"/>
              <a:cs typeface="Roboto"/>
              <a:sym typeface="Roboto"/>
            </a:endParaRPr>
          </a:p>
        </p:txBody>
      </p:sp>
      <p:sp>
        <p:nvSpPr>
          <p:cNvPr id="243" name="Google Shape;243;p32"/>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idx="4294967295" type="title"/>
          </p:nvPr>
        </p:nvSpPr>
        <p:spPr>
          <a:xfrm>
            <a:off x="683019" y="2827294"/>
            <a:ext cx="3982500" cy="808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 sz="4000">
                <a:solidFill>
                  <a:srgbClr val="494066"/>
                </a:solidFill>
                <a:latin typeface="Roboto"/>
                <a:ea typeface="Roboto"/>
                <a:cs typeface="Roboto"/>
                <a:sym typeface="Roboto"/>
              </a:rPr>
              <a:t>Дякую!</a:t>
            </a:r>
            <a:endParaRPr sz="4000">
              <a:solidFill>
                <a:srgbClr val="494066"/>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idx="1" type="body"/>
          </p:nvPr>
        </p:nvSpPr>
        <p:spPr>
          <a:xfrm>
            <a:off x="4857450" y="1907175"/>
            <a:ext cx="3982500" cy="228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Why is it important? </a:t>
            </a:r>
            <a:endParaRPr/>
          </a:p>
        </p:txBody>
      </p:sp>
      <p:sp>
        <p:nvSpPr>
          <p:cNvPr id="76" name="Google Shape;76;p14"/>
          <p:cNvSpPr txBox="1"/>
          <p:nvPr>
            <p:ph type="title"/>
          </p:nvPr>
        </p:nvSpPr>
        <p:spPr>
          <a:xfrm>
            <a:off x="4857450" y="297325"/>
            <a:ext cx="3982500" cy="139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Open research information</a:t>
            </a:r>
            <a:endParaRPr/>
          </a:p>
        </p:txBody>
      </p:sp>
      <p:sp>
        <p:nvSpPr>
          <p:cNvPr id="77" name="Google Shape;77;p14"/>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information</a:t>
            </a:r>
            <a:endParaRPr/>
          </a:p>
        </p:txBody>
      </p:sp>
      <p:sp>
        <p:nvSpPr>
          <p:cNvPr id="83" name="Google Shape;83;p15"/>
          <p:cNvSpPr txBox="1"/>
          <p:nvPr>
            <p:ph idx="1" type="body"/>
          </p:nvPr>
        </p:nvSpPr>
        <p:spPr>
          <a:xfrm>
            <a:off x="342600" y="1229700"/>
            <a:ext cx="8520600" cy="29583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a:t>Research information: (bibliographic) metadata - including funding information and information on use and impact</a:t>
            </a:r>
            <a:endParaRPr/>
          </a:p>
        </p:txBody>
      </p:sp>
      <p:sp>
        <p:nvSpPr>
          <p:cNvPr id="84" name="Google Shape;84;p15"/>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85" name="Google Shape;85;p15"/>
          <p:cNvSpPr txBox="1"/>
          <p:nvPr>
            <p:ph idx="1" type="body"/>
          </p:nvPr>
        </p:nvSpPr>
        <p:spPr>
          <a:xfrm>
            <a:off x="342600" y="2067900"/>
            <a:ext cx="8520600" cy="2121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a:t>Used in decision making around strategic priorities, distribution of resources, and evaluation of researchers and institutions</a:t>
            </a:r>
            <a:br>
              <a:rPr lang="en"/>
            </a:br>
            <a:endParaRPr/>
          </a:p>
          <a:p>
            <a:pPr indent="-336550" lvl="0" marL="457200" rtl="0" algn="l">
              <a:spcBef>
                <a:spcPts val="0"/>
              </a:spcBef>
              <a:spcAft>
                <a:spcPts val="0"/>
              </a:spcAft>
              <a:buSzPts val="1700"/>
              <a:buChar char="●"/>
            </a:pPr>
            <a:r>
              <a:rPr lang="en"/>
              <a:t>Used to assess the effect of policies (funders, institutions, government)</a:t>
            </a:r>
            <a:br>
              <a:rPr lang="en"/>
            </a:br>
            <a:endParaRPr/>
          </a:p>
          <a:p>
            <a:pPr indent="-336550" lvl="0" marL="457200" rtl="0" algn="l">
              <a:spcBef>
                <a:spcPts val="0"/>
              </a:spcBef>
              <a:spcAft>
                <a:spcPts val="0"/>
              </a:spcAft>
              <a:buSzPts val="1700"/>
              <a:buChar char="●"/>
            </a:pPr>
            <a:r>
              <a:rPr lang="en"/>
              <a:t>Used by researchers and societal stakeholders to find and assess research results</a:t>
            </a:r>
            <a:endParaRPr/>
          </a:p>
        </p:txBody>
      </p:sp>
      <p:sp>
        <p:nvSpPr>
          <p:cNvPr id="86" name="Google Shape;86;p15"/>
          <p:cNvSpPr txBox="1"/>
          <p:nvPr/>
        </p:nvSpPr>
        <p:spPr>
          <a:xfrm>
            <a:off x="1095900" y="4143277"/>
            <a:ext cx="7014000" cy="5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ECF65"/>
                </a:solidFill>
                <a:latin typeface="Roboto"/>
                <a:ea typeface="Roboto"/>
                <a:cs typeface="Roboto"/>
                <a:sym typeface="Roboto"/>
              </a:rPr>
              <a:t>Reproducibility, research integrity ? </a:t>
            </a:r>
            <a:endParaRPr b="1" sz="1800">
              <a:solidFill>
                <a:srgbClr val="FECF65"/>
              </a:solidFill>
              <a:latin typeface="Roboto"/>
              <a:ea typeface="Roboto"/>
              <a:cs typeface="Roboto"/>
              <a:sym typeface="Roboto"/>
            </a:endParaRPr>
          </a:p>
        </p:txBody>
      </p:sp>
      <p:sp>
        <p:nvSpPr>
          <p:cNvPr id="87" name="Google Shape;87;p15"/>
          <p:cNvSpPr/>
          <p:nvPr/>
        </p:nvSpPr>
        <p:spPr>
          <a:xfrm>
            <a:off x="217375" y="3543800"/>
            <a:ext cx="8644500" cy="485100"/>
          </a:xfrm>
          <a:prstGeom prst="rect">
            <a:avLst/>
          </a:prstGeom>
          <a:noFill/>
          <a:ln cap="flat" cmpd="sng" w="28575">
            <a:solidFill>
              <a:srgbClr val="FECF6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a:ea typeface="Darker Grotesque"/>
              <a:cs typeface="Darker Grotesque"/>
              <a:sym typeface="Darker Grotesq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4857450" y="297325"/>
            <a:ext cx="3982500" cy="139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Reproducibility</a:t>
            </a:r>
            <a:endParaRPr/>
          </a:p>
        </p:txBody>
      </p:sp>
      <p:sp>
        <p:nvSpPr>
          <p:cNvPr id="93" name="Google Shape;93;p16"/>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idx="1" type="body"/>
          </p:nvPr>
        </p:nvSpPr>
        <p:spPr>
          <a:xfrm>
            <a:off x="342600" y="1229700"/>
            <a:ext cx="4229400" cy="29583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solidFill>
                  <a:srgbClr val="263947"/>
                </a:solidFill>
              </a:rPr>
              <a:t>Study Registration </a:t>
            </a:r>
            <a:endParaRPr sz="2200">
              <a:solidFill>
                <a:srgbClr val="263947"/>
              </a:solidFill>
            </a:endParaRPr>
          </a:p>
          <a:p>
            <a:pPr indent="-368300" lvl="0" marL="457200" rtl="0" algn="l">
              <a:spcBef>
                <a:spcPts val="0"/>
              </a:spcBef>
              <a:spcAft>
                <a:spcPts val="0"/>
              </a:spcAft>
              <a:buSzPts val="2200"/>
              <a:buChar char="●"/>
            </a:pPr>
            <a:r>
              <a:rPr lang="en" sz="2200">
                <a:solidFill>
                  <a:srgbClr val="263947"/>
                </a:solidFill>
              </a:rPr>
              <a:t>Study Protocol</a:t>
            </a:r>
            <a:endParaRPr sz="2200">
              <a:solidFill>
                <a:srgbClr val="263947"/>
              </a:solidFill>
            </a:endParaRPr>
          </a:p>
          <a:p>
            <a:pPr indent="-368300" lvl="0" marL="457200" rtl="0" algn="l">
              <a:spcBef>
                <a:spcPts val="0"/>
              </a:spcBef>
              <a:spcAft>
                <a:spcPts val="0"/>
              </a:spcAft>
              <a:buSzPts val="2200"/>
              <a:buChar char="●"/>
            </a:pPr>
            <a:r>
              <a:rPr lang="en" sz="2200">
                <a:solidFill>
                  <a:srgbClr val="263947"/>
                </a:solidFill>
              </a:rPr>
              <a:t>Analysis Plan</a:t>
            </a:r>
            <a:endParaRPr sz="2200">
              <a:solidFill>
                <a:srgbClr val="263947"/>
              </a:solidFill>
            </a:endParaRPr>
          </a:p>
          <a:p>
            <a:pPr indent="-368300" lvl="0" marL="457200" rtl="0" algn="l">
              <a:spcBef>
                <a:spcPts val="0"/>
              </a:spcBef>
              <a:spcAft>
                <a:spcPts val="0"/>
              </a:spcAft>
              <a:buSzPts val="2200"/>
              <a:buChar char="●"/>
            </a:pPr>
            <a:r>
              <a:rPr lang="en" sz="2200">
                <a:solidFill>
                  <a:srgbClr val="263947"/>
                </a:solidFill>
              </a:rPr>
              <a:t>Materials Transparency</a:t>
            </a:r>
            <a:endParaRPr sz="2200">
              <a:solidFill>
                <a:srgbClr val="263947"/>
              </a:solidFill>
            </a:endParaRPr>
          </a:p>
          <a:p>
            <a:pPr indent="-368300" lvl="0" marL="457200" rtl="0" algn="l">
              <a:spcBef>
                <a:spcPts val="0"/>
              </a:spcBef>
              <a:spcAft>
                <a:spcPts val="0"/>
              </a:spcAft>
              <a:buSzPts val="2200"/>
              <a:buChar char="●"/>
            </a:pPr>
            <a:r>
              <a:rPr lang="en" sz="2200">
                <a:solidFill>
                  <a:srgbClr val="263947"/>
                </a:solidFill>
              </a:rPr>
              <a:t>Analysis Code Transparency</a:t>
            </a:r>
            <a:endParaRPr sz="2200">
              <a:solidFill>
                <a:srgbClr val="263947"/>
              </a:solidFill>
            </a:endParaRPr>
          </a:p>
          <a:p>
            <a:pPr indent="-368300" lvl="0" marL="457200" rtl="0" algn="l">
              <a:spcBef>
                <a:spcPts val="0"/>
              </a:spcBef>
              <a:spcAft>
                <a:spcPts val="0"/>
              </a:spcAft>
              <a:buSzPts val="2200"/>
              <a:buChar char="●"/>
            </a:pPr>
            <a:r>
              <a:rPr lang="en" sz="2200">
                <a:solidFill>
                  <a:srgbClr val="263947"/>
                </a:solidFill>
              </a:rPr>
              <a:t>Data Transparency</a:t>
            </a:r>
            <a:endParaRPr sz="2200">
              <a:solidFill>
                <a:srgbClr val="263947"/>
              </a:solidFill>
            </a:endParaRPr>
          </a:p>
          <a:p>
            <a:pPr indent="-368300" lvl="0" marL="457200" rtl="0" algn="l">
              <a:spcBef>
                <a:spcPts val="0"/>
              </a:spcBef>
              <a:spcAft>
                <a:spcPts val="0"/>
              </a:spcAft>
              <a:buSzPts val="2200"/>
              <a:buChar char="●"/>
            </a:pPr>
            <a:r>
              <a:rPr lang="en" sz="2200">
                <a:solidFill>
                  <a:srgbClr val="263947"/>
                </a:solidFill>
              </a:rPr>
              <a:t>Reporting Transparency</a:t>
            </a:r>
            <a:endParaRPr sz="2200"/>
          </a:p>
        </p:txBody>
      </p:sp>
      <p:sp>
        <p:nvSpPr>
          <p:cNvPr id="99" name="Google Shape;99;p17"/>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practices</a:t>
            </a:r>
            <a:endParaRPr/>
          </a:p>
        </p:txBody>
      </p:sp>
      <p:sp>
        <p:nvSpPr>
          <p:cNvPr id="100" name="Google Shape;100;p17"/>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01" name="Google Shape;101;p17"/>
          <p:cNvSpPr txBox="1"/>
          <p:nvPr/>
        </p:nvSpPr>
        <p:spPr>
          <a:xfrm>
            <a:off x="4458692" y="4772134"/>
            <a:ext cx="47280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600"/>
              <a:t>https://www.cos.io/initiatives/top-guidelines</a:t>
            </a:r>
            <a:endParaRPr sz="1600"/>
          </a:p>
        </p:txBody>
      </p:sp>
      <p:sp>
        <p:nvSpPr>
          <p:cNvPr id="102" name="Google Shape;102;p17"/>
          <p:cNvSpPr/>
          <p:nvPr/>
        </p:nvSpPr>
        <p:spPr>
          <a:xfrm>
            <a:off x="5089173" y="1329025"/>
            <a:ext cx="411900" cy="2610000"/>
          </a:xfrm>
          <a:prstGeom prst="rightBrace">
            <a:avLst>
              <a:gd fmla="val 50000" name="adj1"/>
              <a:gd fmla="val 48363"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Darker Grotesque"/>
              <a:ea typeface="Darker Grotesque"/>
              <a:cs typeface="Darker Grotesque"/>
              <a:sym typeface="Darker Grotesque"/>
            </a:endParaRPr>
          </a:p>
        </p:txBody>
      </p:sp>
      <p:sp>
        <p:nvSpPr>
          <p:cNvPr id="103" name="Google Shape;103;p17"/>
          <p:cNvSpPr txBox="1"/>
          <p:nvPr>
            <p:ph idx="1" type="body"/>
          </p:nvPr>
        </p:nvSpPr>
        <p:spPr>
          <a:xfrm>
            <a:off x="5796628" y="1477650"/>
            <a:ext cx="3137100" cy="21882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Distinct research outputs</a:t>
            </a:r>
            <a:endParaRPr sz="2200"/>
          </a:p>
          <a:p>
            <a:pPr indent="-368300" lvl="0" marL="457200" rtl="0" algn="l">
              <a:spcBef>
                <a:spcPts val="0"/>
              </a:spcBef>
              <a:spcAft>
                <a:spcPts val="0"/>
              </a:spcAft>
              <a:buSzPts val="2200"/>
              <a:buChar char="●"/>
            </a:pPr>
            <a:r>
              <a:rPr lang="en" sz="2200"/>
              <a:t>Links in metadata</a:t>
            </a:r>
            <a:endParaRPr sz="2200"/>
          </a:p>
          <a:p>
            <a:pPr indent="-368300" lvl="0" marL="457200" rtl="0" algn="l">
              <a:spcBef>
                <a:spcPts val="0"/>
              </a:spcBef>
              <a:spcAft>
                <a:spcPts val="0"/>
              </a:spcAft>
              <a:buSzPts val="2200"/>
              <a:buChar char="●"/>
            </a:pPr>
            <a:r>
              <a:rPr lang="en" sz="2200"/>
              <a:t>Data/software citations</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 clarify</a:t>
            </a:r>
            <a:endParaRPr/>
          </a:p>
        </p:txBody>
      </p:sp>
      <p:sp>
        <p:nvSpPr>
          <p:cNvPr id="109" name="Google Shape;109;p18"/>
          <p:cNvSpPr txBox="1"/>
          <p:nvPr>
            <p:ph idx="1" type="body"/>
          </p:nvPr>
        </p:nvSpPr>
        <p:spPr>
          <a:xfrm>
            <a:off x="342600" y="1229700"/>
            <a:ext cx="8520600" cy="29583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a:t>This is about research information (metadata), not research data</a:t>
            </a:r>
            <a:endParaRPr/>
          </a:p>
        </p:txBody>
      </p:sp>
      <p:sp>
        <p:nvSpPr>
          <p:cNvPr id="110" name="Google Shape;110;p18"/>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data</a:t>
            </a:r>
            <a:endParaRPr/>
          </a:p>
        </p:txBody>
      </p:sp>
      <p:sp>
        <p:nvSpPr>
          <p:cNvPr id="116" name="Google Shape;116;p19"/>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pic>
        <p:nvPicPr>
          <p:cNvPr id="117" name="Google Shape;117;p19"/>
          <p:cNvPicPr preferRelativeResize="0"/>
          <p:nvPr/>
        </p:nvPicPr>
        <p:blipFill rotWithShape="1">
          <a:blip r:embed="rId3">
            <a:alphaModFix/>
          </a:blip>
          <a:srcRect b="0" l="0" r="0" t="0"/>
          <a:stretch/>
        </p:blipFill>
        <p:spPr>
          <a:xfrm>
            <a:off x="823370" y="891338"/>
            <a:ext cx="1187700" cy="952200"/>
          </a:xfrm>
          <a:prstGeom prst="rect">
            <a:avLst/>
          </a:prstGeom>
          <a:noFill/>
          <a:ln>
            <a:noFill/>
          </a:ln>
        </p:spPr>
      </p:pic>
      <p:pic>
        <p:nvPicPr>
          <p:cNvPr id="118" name="Google Shape;118;p19"/>
          <p:cNvPicPr preferRelativeResize="0"/>
          <p:nvPr/>
        </p:nvPicPr>
        <p:blipFill rotWithShape="1">
          <a:blip r:embed="rId4">
            <a:alphaModFix/>
          </a:blip>
          <a:srcRect b="0" l="0" r="0" t="0"/>
          <a:stretch/>
        </p:blipFill>
        <p:spPr>
          <a:xfrm>
            <a:off x="7005565" y="3674660"/>
            <a:ext cx="1435500" cy="957300"/>
          </a:xfrm>
          <a:prstGeom prst="rect">
            <a:avLst/>
          </a:prstGeom>
          <a:noFill/>
          <a:ln>
            <a:noFill/>
          </a:ln>
        </p:spPr>
      </p:pic>
      <p:pic>
        <p:nvPicPr>
          <p:cNvPr id="119" name="Google Shape;119;p19"/>
          <p:cNvPicPr preferRelativeResize="0"/>
          <p:nvPr/>
        </p:nvPicPr>
        <p:blipFill rotWithShape="1">
          <a:blip r:embed="rId5">
            <a:alphaModFix/>
          </a:blip>
          <a:srcRect b="0" l="0" r="0" t="0"/>
          <a:stretch/>
        </p:blipFill>
        <p:spPr>
          <a:xfrm>
            <a:off x="5267483" y="3830502"/>
            <a:ext cx="1285500" cy="1017600"/>
          </a:xfrm>
          <a:prstGeom prst="rect">
            <a:avLst/>
          </a:prstGeom>
          <a:noFill/>
          <a:ln>
            <a:noFill/>
          </a:ln>
        </p:spPr>
      </p:pic>
      <p:pic>
        <p:nvPicPr>
          <p:cNvPr id="120" name="Google Shape;120;p19"/>
          <p:cNvPicPr preferRelativeResize="0"/>
          <p:nvPr/>
        </p:nvPicPr>
        <p:blipFill rotWithShape="1">
          <a:blip r:embed="rId6">
            <a:alphaModFix/>
          </a:blip>
          <a:srcRect b="0" l="0" r="0" t="0"/>
          <a:stretch/>
        </p:blipFill>
        <p:spPr>
          <a:xfrm>
            <a:off x="5030907" y="1063684"/>
            <a:ext cx="1058400" cy="1091400"/>
          </a:xfrm>
          <a:prstGeom prst="rect">
            <a:avLst/>
          </a:prstGeom>
          <a:noFill/>
          <a:ln>
            <a:noFill/>
          </a:ln>
        </p:spPr>
      </p:pic>
      <p:pic>
        <p:nvPicPr>
          <p:cNvPr id="121" name="Google Shape;121;p19"/>
          <p:cNvPicPr preferRelativeResize="0"/>
          <p:nvPr/>
        </p:nvPicPr>
        <p:blipFill rotWithShape="1">
          <a:blip r:embed="rId7">
            <a:alphaModFix/>
          </a:blip>
          <a:srcRect b="0" l="0" r="0" t="0"/>
          <a:stretch/>
        </p:blipFill>
        <p:spPr>
          <a:xfrm>
            <a:off x="534686" y="3178222"/>
            <a:ext cx="2226300" cy="1669800"/>
          </a:xfrm>
          <a:prstGeom prst="rect">
            <a:avLst/>
          </a:prstGeom>
          <a:noFill/>
          <a:ln>
            <a:noFill/>
          </a:ln>
        </p:spPr>
      </p:pic>
      <p:pic>
        <p:nvPicPr>
          <p:cNvPr id="122" name="Google Shape;122;p19"/>
          <p:cNvPicPr preferRelativeResize="0"/>
          <p:nvPr/>
        </p:nvPicPr>
        <p:blipFill rotWithShape="1">
          <a:blip r:embed="rId8">
            <a:alphaModFix/>
          </a:blip>
          <a:srcRect b="0" l="0" r="0" t="0"/>
          <a:stretch/>
        </p:blipFill>
        <p:spPr>
          <a:xfrm>
            <a:off x="1848719" y="1146018"/>
            <a:ext cx="3418800" cy="1658700"/>
          </a:xfrm>
          <a:prstGeom prst="rect">
            <a:avLst/>
          </a:prstGeom>
          <a:noFill/>
          <a:ln>
            <a:noFill/>
          </a:ln>
        </p:spPr>
      </p:pic>
      <p:pic>
        <p:nvPicPr>
          <p:cNvPr id="123" name="Google Shape;123;p19"/>
          <p:cNvPicPr preferRelativeResize="0"/>
          <p:nvPr/>
        </p:nvPicPr>
        <p:blipFill rotWithShape="1">
          <a:blip r:embed="rId9">
            <a:alphaModFix/>
          </a:blip>
          <a:srcRect b="0" l="0" r="0" t="0"/>
          <a:stretch/>
        </p:blipFill>
        <p:spPr>
          <a:xfrm>
            <a:off x="6206320" y="975522"/>
            <a:ext cx="2480400" cy="1384200"/>
          </a:xfrm>
          <a:prstGeom prst="rect">
            <a:avLst/>
          </a:prstGeom>
          <a:noFill/>
          <a:ln>
            <a:noFill/>
          </a:ln>
        </p:spPr>
      </p:pic>
      <p:pic>
        <p:nvPicPr>
          <p:cNvPr id="124" name="Google Shape;124;p19"/>
          <p:cNvPicPr preferRelativeResize="0"/>
          <p:nvPr/>
        </p:nvPicPr>
        <p:blipFill rotWithShape="1">
          <a:blip r:embed="rId10">
            <a:alphaModFix/>
          </a:blip>
          <a:srcRect b="0" l="0" r="0" t="0"/>
          <a:stretch/>
        </p:blipFill>
        <p:spPr>
          <a:xfrm>
            <a:off x="3843338" y="2501592"/>
            <a:ext cx="4843500" cy="1078800"/>
          </a:xfrm>
          <a:prstGeom prst="rect">
            <a:avLst/>
          </a:prstGeom>
          <a:noFill/>
          <a:ln>
            <a:noFill/>
          </a:ln>
        </p:spPr>
      </p:pic>
      <p:pic>
        <p:nvPicPr>
          <p:cNvPr id="125" name="Google Shape;125;p19"/>
          <p:cNvPicPr preferRelativeResize="0"/>
          <p:nvPr/>
        </p:nvPicPr>
        <p:blipFill rotWithShape="1">
          <a:blip r:embed="rId11">
            <a:alphaModFix/>
          </a:blip>
          <a:srcRect b="0" l="0" r="0" t="0"/>
          <a:stretch/>
        </p:blipFill>
        <p:spPr>
          <a:xfrm>
            <a:off x="2937680" y="3595743"/>
            <a:ext cx="2016600" cy="1164600"/>
          </a:xfrm>
          <a:prstGeom prst="rect">
            <a:avLst/>
          </a:prstGeom>
          <a:noFill/>
          <a:ln>
            <a:noFill/>
          </a:ln>
        </p:spPr>
      </p:pic>
      <p:pic>
        <p:nvPicPr>
          <p:cNvPr id="126" name="Google Shape;126;p19"/>
          <p:cNvPicPr preferRelativeResize="0"/>
          <p:nvPr/>
        </p:nvPicPr>
        <p:blipFill rotWithShape="1">
          <a:blip r:embed="rId12">
            <a:alphaModFix/>
          </a:blip>
          <a:srcRect b="0" l="0" r="0" t="0"/>
          <a:stretch/>
        </p:blipFill>
        <p:spPr>
          <a:xfrm>
            <a:off x="534686" y="1894915"/>
            <a:ext cx="1940400" cy="1232100"/>
          </a:xfrm>
          <a:prstGeom prst="rect">
            <a:avLst/>
          </a:prstGeom>
          <a:noFill/>
          <a:ln>
            <a:noFill/>
          </a:ln>
        </p:spPr>
      </p:pic>
      <p:sp>
        <p:nvSpPr>
          <p:cNvPr id="127" name="Google Shape;127;p19"/>
          <p:cNvSpPr txBox="1"/>
          <p:nvPr/>
        </p:nvSpPr>
        <p:spPr>
          <a:xfrm>
            <a:off x="6965476" y="2850676"/>
            <a:ext cx="9060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.txt</a:t>
            </a:r>
            <a:endParaRPr sz="1400">
              <a:solidFill>
                <a:schemeClr val="dk1"/>
              </a:solidFill>
              <a:latin typeface="Calibri"/>
              <a:ea typeface="Calibri"/>
              <a:cs typeface="Calibri"/>
              <a:sym typeface="Calibri"/>
            </a:endParaRPr>
          </a:p>
        </p:txBody>
      </p:sp>
      <p:sp>
        <p:nvSpPr>
          <p:cNvPr id="128" name="Google Shape;128;p19"/>
          <p:cNvSpPr txBox="1"/>
          <p:nvPr/>
        </p:nvSpPr>
        <p:spPr>
          <a:xfrm>
            <a:off x="5987955" y="3423882"/>
            <a:ext cx="936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.csv</a:t>
            </a:r>
            <a:endParaRPr sz="1400">
              <a:solidFill>
                <a:schemeClr val="dk1"/>
              </a:solidFill>
              <a:latin typeface="Calibri"/>
              <a:ea typeface="Calibri"/>
              <a:cs typeface="Calibri"/>
              <a:sym typeface="Calibri"/>
            </a:endParaRPr>
          </a:p>
        </p:txBody>
      </p:sp>
      <p:sp>
        <p:nvSpPr>
          <p:cNvPr id="129" name="Google Shape;129;p19"/>
          <p:cNvSpPr txBox="1"/>
          <p:nvPr/>
        </p:nvSpPr>
        <p:spPr>
          <a:xfrm>
            <a:off x="2937680" y="3270345"/>
            <a:ext cx="7320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.tiff</a:t>
            </a:r>
            <a:endParaRPr sz="1400">
              <a:solidFill>
                <a:schemeClr val="dk1"/>
              </a:solidFill>
              <a:latin typeface="Calibri"/>
              <a:ea typeface="Calibri"/>
              <a:cs typeface="Calibri"/>
              <a:sym typeface="Calibri"/>
            </a:endParaRPr>
          </a:p>
        </p:txBody>
      </p:sp>
      <p:sp>
        <p:nvSpPr>
          <p:cNvPr id="130" name="Google Shape;130;p19"/>
          <p:cNvSpPr txBox="1"/>
          <p:nvPr/>
        </p:nvSpPr>
        <p:spPr>
          <a:xfrm>
            <a:off x="266131" y="1299950"/>
            <a:ext cx="5067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.wav</a:t>
            </a:r>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342600" y="297325"/>
            <a:ext cx="8520600" cy="56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information (metadata)</a:t>
            </a:r>
            <a:endParaRPr/>
          </a:p>
        </p:txBody>
      </p:sp>
      <p:sp>
        <p:nvSpPr>
          <p:cNvPr id="136" name="Google Shape;136;p20"/>
          <p:cNvSpPr txBox="1"/>
          <p:nvPr>
            <p:ph idx="12" type="sldNum"/>
          </p:nvPr>
        </p:nvSpPr>
        <p:spPr>
          <a:xfrm>
            <a:off x="8556775" y="4826625"/>
            <a:ext cx="548700" cy="316800"/>
          </a:xfrm>
          <a:prstGeom prst="rect">
            <a:avLst/>
          </a:prstGeom>
        </p:spPr>
        <p:txBody>
          <a:bodyPr anchorCtr="0" anchor="t" bIns="91425" lIns="91425" spcFirstLastPara="1" rIns="91425" wrap="square" tIns="91425">
            <a:normAutofit fontScale="77500" lnSpcReduction="20000"/>
          </a:bodyPr>
          <a:lstStyle/>
          <a:p>
            <a:pPr indent="0" lvl="0" marL="0" rtl="0" algn="r">
              <a:spcBef>
                <a:spcPts val="0"/>
              </a:spcBef>
              <a:spcAft>
                <a:spcPts val="0"/>
              </a:spcAft>
              <a:buNone/>
            </a:pPr>
            <a:fld id="{00000000-1234-1234-1234-123412341234}" type="slidenum">
              <a:rPr lang="en"/>
              <a:t>‹#›</a:t>
            </a:fld>
            <a:endParaRPr/>
          </a:p>
        </p:txBody>
      </p:sp>
      <p:sp>
        <p:nvSpPr>
          <p:cNvPr id="137" name="Google Shape;137;p20"/>
          <p:cNvSpPr txBox="1"/>
          <p:nvPr>
            <p:ph idx="1" type="body"/>
          </p:nvPr>
        </p:nvSpPr>
        <p:spPr>
          <a:xfrm>
            <a:off x="342600" y="815371"/>
            <a:ext cx="8520600" cy="175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36550" lvl="0" marL="457200" rtl="0" algn="l">
              <a:spcBef>
                <a:spcPts val="1200"/>
              </a:spcBef>
              <a:spcAft>
                <a:spcPts val="0"/>
              </a:spcAft>
              <a:buSzPts val="1700"/>
              <a:buChar char="●"/>
            </a:pPr>
            <a:r>
              <a:rPr lang="en"/>
              <a:t>Names and affiliations of the researchers, </a:t>
            </a:r>
            <a:endParaRPr/>
          </a:p>
          <a:p>
            <a:pPr indent="-336550" lvl="0" marL="457200" rtl="0" algn="l">
              <a:spcBef>
                <a:spcPts val="0"/>
              </a:spcBef>
              <a:spcAft>
                <a:spcPts val="0"/>
              </a:spcAft>
              <a:buSzPts val="1700"/>
              <a:buChar char="●"/>
            </a:pPr>
            <a:r>
              <a:rPr lang="en"/>
              <a:t>Name/identifier of the funder and the funded project</a:t>
            </a:r>
            <a:endParaRPr/>
          </a:p>
          <a:p>
            <a:pPr indent="-336550" lvl="0" marL="457200" rtl="0" algn="l">
              <a:spcBef>
                <a:spcPts val="0"/>
              </a:spcBef>
              <a:spcAft>
                <a:spcPts val="0"/>
              </a:spcAft>
              <a:buSzPts val="1700"/>
              <a:buChar char="●"/>
            </a:pPr>
            <a:r>
              <a:rPr lang="en"/>
              <a:t>Location where the data/code is stored/shared</a:t>
            </a:r>
            <a:endParaRPr/>
          </a:p>
          <a:p>
            <a:pPr indent="-336550" lvl="0" marL="457200" rtl="0" algn="l">
              <a:spcBef>
                <a:spcPts val="0"/>
              </a:spcBef>
              <a:spcAft>
                <a:spcPts val="0"/>
              </a:spcAft>
              <a:buSzPts val="1700"/>
              <a:buChar char="●"/>
            </a:pPr>
            <a:r>
              <a:rPr lang="en"/>
              <a:t>License under which the data are made available.</a:t>
            </a:r>
            <a:endParaRPr/>
          </a:p>
          <a:p>
            <a:pPr indent="0" lvl="0" marL="0" rtl="0" algn="l">
              <a:spcBef>
                <a:spcPts val="1200"/>
              </a:spcBef>
              <a:spcAft>
                <a:spcPts val="1200"/>
              </a:spcAft>
              <a:buNone/>
            </a:pPr>
            <a:r>
              <a:t/>
            </a:r>
            <a:endParaRPr/>
          </a:p>
        </p:txBody>
      </p:sp>
      <p:sp>
        <p:nvSpPr>
          <p:cNvPr id="138" name="Google Shape;138;p20"/>
          <p:cNvSpPr txBox="1"/>
          <p:nvPr>
            <p:ph idx="1" type="body"/>
          </p:nvPr>
        </p:nvSpPr>
        <p:spPr>
          <a:xfrm>
            <a:off x="396532" y="3566678"/>
            <a:ext cx="8520600" cy="569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a:t>Using persistent identifiers  (e.g. ORCID, ROR, Funder ID, Grant ID, DOI).</a:t>
            </a:r>
            <a:endParaRPr/>
          </a:p>
        </p:txBody>
      </p:sp>
      <p:sp>
        <p:nvSpPr>
          <p:cNvPr id="139" name="Google Shape;139;p20"/>
          <p:cNvSpPr txBox="1"/>
          <p:nvPr>
            <p:ph idx="1" type="body"/>
          </p:nvPr>
        </p:nvSpPr>
        <p:spPr>
          <a:xfrm>
            <a:off x="369217" y="2727398"/>
            <a:ext cx="8520600" cy="569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a:t>Links between article and protocol / data / code</a:t>
            </a:r>
            <a:endParaRPr/>
          </a:p>
          <a:p>
            <a:pPr indent="-336550" lvl="0" marL="457200" rtl="0" algn="l">
              <a:spcBef>
                <a:spcPts val="0"/>
              </a:spcBef>
              <a:spcAft>
                <a:spcPts val="0"/>
              </a:spcAft>
              <a:buSzPts val="1700"/>
              <a:buChar char="●"/>
            </a:pPr>
            <a:r>
              <a:rPr lang="en"/>
              <a:t>Data /software citations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arcelona Declaration Template">
  <a:themeElements>
    <a:clrScheme name="Simple Light">
      <a:dk1>
        <a:srgbClr val="000000"/>
      </a:dk1>
      <a:lt1>
        <a:srgbClr val="FFFFFF"/>
      </a:lt1>
      <a:dk2>
        <a:srgbClr val="595959"/>
      </a:dk2>
      <a:lt2>
        <a:srgbClr val="EEEEEE"/>
      </a:lt2>
      <a:accent1>
        <a:srgbClr val="4285F4"/>
      </a:accent1>
      <a:accent2>
        <a:srgbClr val="212121"/>
      </a:accent2>
      <a:accent3>
        <a:srgbClr val="B3C6CF"/>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